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351" r:id="rId5"/>
    <p:sldId id="352" r:id="rId6"/>
    <p:sldId id="301" r:id="rId7"/>
    <p:sldId id="353" r:id="rId8"/>
    <p:sldId id="354" r:id="rId9"/>
    <p:sldId id="324" r:id="rId10"/>
    <p:sldId id="322" r:id="rId11"/>
    <p:sldId id="323" r:id="rId12"/>
    <p:sldId id="355" r:id="rId13"/>
    <p:sldId id="305" r:id="rId14"/>
    <p:sldId id="337" r:id="rId15"/>
    <p:sldId id="332" r:id="rId16"/>
    <p:sldId id="334" r:id="rId17"/>
    <p:sldId id="335" r:id="rId18"/>
    <p:sldId id="336" r:id="rId19"/>
    <p:sldId id="342" r:id="rId20"/>
    <p:sldId id="327" r:id="rId21"/>
    <p:sldId id="308" r:id="rId22"/>
    <p:sldId id="359" r:id="rId23"/>
    <p:sldId id="311" r:id="rId24"/>
    <p:sldId id="343" r:id="rId25"/>
    <p:sldId id="348" r:id="rId26"/>
    <p:sldId id="344" r:id="rId27"/>
    <p:sldId id="333" r:id="rId28"/>
    <p:sldId id="345" r:id="rId29"/>
    <p:sldId id="346" r:id="rId30"/>
    <p:sldId id="312" r:id="rId31"/>
    <p:sldId id="313" r:id="rId32"/>
    <p:sldId id="357" r:id="rId33"/>
    <p:sldId id="358" r:id="rId34"/>
    <p:sldId id="356" r:id="rId35"/>
    <p:sldId id="347" r:id="rId36"/>
    <p:sldId id="360" r:id="rId37"/>
    <p:sldId id="294" r:id="rId38"/>
    <p:sldId id="31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E77503-683C-ADA4-33ED-D2ABEDC20F3F}" name="Karam, Joe" initials="KJ" userId="Karam, Joe" providerId="None"/>
  <p188:author id="{D417A86E-8561-B9FB-87B0-6A1FAC6A3C97}" name="Driemeyer, Patrick Edward" initials="DE" userId="S::ped5159@psu.edu::99f74cc3-76b6-413b-ad99-5ef90bb7e922" providerId="AD"/>
  <p188:author id="{8EA5D072-3179-4D33-6988-66D853D89684}" name="Vivekanandan Gopalakrishnan, Divyaa" initials="VGD" userId="Vivekanandan Gopalakrishnan, Divyaa" providerId="None"/>
  <p188:author id="{53B31D98-E5BB-73E0-ECFF-50FC0EAB1FB1}" name="Giles, Benjamin Butler" initials="GB" userId="S::bbg5259@psu.edu::3d4867fa-4997-4230-9934-0f41327b8702" providerId="AD"/>
  <p188:author id="{822DC8A3-90FD-933C-84A8-85A46E96D863}" name="Vivekanandan Gopalakrishnan, Divyaa" initials="VD" userId="S::dfv5122@psu.edu::5eb5c338-4acb-49ef-8575-8f3be65ccecb" providerId="AD"/>
  <p188:author id="{3C3750A8-108B-9100-BCC1-288B7870838F}" name="Hunter, Zachariah Wesley" initials="HW" userId="S::zwh5154@psu.edu::cbbafe47-fd3e-4486-83c4-4a3ed7e5f1fe" providerId="AD"/>
  <p188:author id="{BAB7D3AC-555F-BCD4-C6E3-086277D23AB3}" name="Scrobola, James R" initials="SR" userId="S::jrs6123@psu.edu::9240cf8b-56ca-4364-98db-b0e3f0e2fb23" providerId="AD"/>
  <p188:author id="{448ADCC8-AF94-5D80-59D2-587E138A3724}" name="Zachariah" initials="Z" userId="Zachariah"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03" autoAdjust="0"/>
  </p:normalViewPr>
  <p:slideViewPr>
    <p:cSldViewPr snapToGrid="0">
      <p:cViewPr varScale="1">
        <p:scale>
          <a:sx n="68" d="100"/>
          <a:sy n="68" d="100"/>
        </p:scale>
        <p:origin x="12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1B89C-C751-4B31-8721-0FF8A5655CFF}"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E3093-3154-43C1-8463-D8664742286B}" type="slidenum">
              <a:rPr lang="en-US" smtClean="0"/>
              <a:t>‹#›</a:t>
            </a:fld>
            <a:endParaRPr lang="en-US"/>
          </a:p>
        </p:txBody>
      </p:sp>
    </p:spTree>
    <p:extLst>
      <p:ext uri="{BB962C8B-B14F-4D97-AF65-F5344CB8AC3E}">
        <p14:creationId xmlns:p14="http://schemas.microsoft.com/office/powerpoint/2010/main" val="2674454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16/j.jmrt.2022.01.087"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ciencedirect.com/science/article/pii/S174270611830672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e.com/additive/sites/default/files/2021-09/GE_CS_Amplify_8.5x11_R3.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ntopology.com/blog/2020/08/05/additive-manufacturing-in-orthopedics-lattice-structures/" TargetMode="External"/><Relationship Id="rId4" Type="http://schemas.openxmlformats.org/officeDocument/2006/relationships/hyperlink" Target="http://balticimplants.eu/patient-specific-medical-devices/femoral-osteosynthesis-plat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aterialise.com/en/blog/5-basic-3d-model-repair-functions-every-data-prepper-should-know"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tratasysdirect.com/resources/tutorials/how-to-prepare-stl-file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3dheals.com/3d-printed-trabecular-implants/" TargetMode="External"/><Relationship Id="rId3" Type="http://schemas.openxmlformats.org/officeDocument/2006/relationships/hyperlink" Target="https://www.mmsonline.com/articles/cutting-am-parts-from-build-plate-turns-wire-edm-upside-down" TargetMode="External"/><Relationship Id="rId7" Type="http://schemas.openxmlformats.org/officeDocument/2006/relationships/hyperlink" Target="https://pubmed.ncbi.nlm.nih.gov/1288900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frontiersin.org/article/10.3389/fbioe.2021.625877" TargetMode="External"/><Relationship Id="rId5" Type="http://schemas.openxmlformats.org/officeDocument/2006/relationships/hyperlink" Target="https://scholarworks.utep.edu/cgi/viewcontent.cgi?article=4189&amp;context=open_etd" TargetMode="External"/><Relationship Id="rId4" Type="http://schemas.openxmlformats.org/officeDocument/2006/relationships/hyperlink" Target="https://www.tctmagazine.com/additive-manufacturing-3d-printing-news/guyson-orbit-600-rpf-cleaning-3d-printed-medical-implant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rthoinfo.aaos.org/en/diseases--conditions/femur-shaft-fractures-broken-thighbon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1]https:/www.jmst.org/article/2020/1005-0302/1005-0302-36-0-190.shtml" TargetMode="External"/><Relationship Id="rId7" Type="http://schemas.openxmlformats.org/officeDocument/2006/relationships/hyperlink" Target="https://www.mdpi.com/1996-1944/13/23/5584/ht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uropepmc.org/article/med/2794696" TargetMode="External"/><Relationship Id="rId5" Type="http://schemas.openxmlformats.org/officeDocument/2006/relationships/hyperlink" Target="https://www.sciencedirect.com/science/article/pii/S0169433212020326" TargetMode="External"/><Relationship Id="rId4" Type="http://schemas.openxmlformats.org/officeDocument/2006/relationships/hyperlink" Target="https://onlinelibrary-wiley-com.ezaccess.libraries.psu.edu/doi/pdfdirect/10.1002/adfm.201808738"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3390/ma1401019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5E3093-3154-43C1-8463-D86647422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20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a:t>
            </a:r>
            <a:r>
              <a:rPr lang="en-US"/>
              <a:t>https://www.sme.org/technologies/articles/2020/may/additive-manufacturing-in-orthopedics/</a:t>
            </a:r>
          </a:p>
        </p:txBody>
      </p:sp>
      <p:sp>
        <p:nvSpPr>
          <p:cNvPr id="4" name="Slide Number Placeholder 3"/>
          <p:cNvSpPr>
            <a:spLocks noGrp="1"/>
          </p:cNvSpPr>
          <p:nvPr>
            <p:ph type="sldNum" sz="quarter" idx="5"/>
          </p:nvPr>
        </p:nvSpPr>
        <p:spPr/>
        <p:txBody>
          <a:bodyPr/>
          <a:lstStyle/>
          <a:p>
            <a:fld id="{015E3093-3154-43C1-8463-D8664742286B}" type="slidenum">
              <a:rPr lang="en-US" smtClean="0"/>
              <a:t>11</a:t>
            </a:fld>
            <a:endParaRPr lang="en-US"/>
          </a:p>
        </p:txBody>
      </p:sp>
    </p:spTree>
    <p:extLst>
      <p:ext uri="{BB962C8B-B14F-4D97-AF65-F5344CB8AC3E}">
        <p14:creationId xmlns:p14="http://schemas.microsoft.com/office/powerpoint/2010/main" val="386548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a:cs typeface="Times New Roman"/>
              </a:rPr>
              <a:t>[1]: </a:t>
            </a:r>
            <a:r>
              <a:rPr lang="en-US" sz="1800" err="1">
                <a:effectLst/>
                <a:latin typeface="Times New Roman"/>
                <a:cs typeface="Times New Roman"/>
              </a:rPr>
              <a:t>Dryepondt</a:t>
            </a:r>
            <a:r>
              <a:rPr lang="en-US" sz="1800">
                <a:effectLst/>
                <a:latin typeface="Times New Roman"/>
                <a:cs typeface="Times New Roman"/>
              </a:rPr>
              <a:t>, S. D., </a:t>
            </a:r>
            <a:r>
              <a:rPr lang="en-US" sz="1800" err="1">
                <a:effectLst/>
                <a:latin typeface="Times New Roman"/>
                <a:cs typeface="Times New Roman"/>
              </a:rPr>
              <a:t>Kirka</a:t>
            </a:r>
            <a:r>
              <a:rPr lang="en-US" sz="1800">
                <a:effectLst/>
                <a:latin typeface="Times New Roman"/>
                <a:cs typeface="Times New Roman"/>
              </a:rPr>
              <a:t>, M. K., &amp; Ryan, D. R. (2019, June 28). </a:t>
            </a:r>
            <a:r>
              <a:rPr lang="en-US" sz="1800" i="1">
                <a:effectLst/>
                <a:latin typeface="Times New Roman"/>
                <a:cs typeface="Times New Roman"/>
              </a:rPr>
              <a:t>Comparison of Electron Beam and Laser Beam Powder Bed Fusion Additive Manufacturing Process for High Temperature Turbine Component Materials, Phase II</a:t>
            </a:r>
            <a:r>
              <a:rPr lang="en-US" sz="1800">
                <a:effectLst/>
                <a:latin typeface="Times New Roman"/>
                <a:cs typeface="Times New Roman"/>
              </a:rPr>
              <a:t>. OAK RIDGE NATIONAL LABORATORY. Retrieved April 21, 2022, from https://www.ornl.gov/sites/default/files/2019-08/ORNL-Solar%20CRADA%20HX%20Phase%202%20Report_Approved.pdf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a:cs typeface="Times New Roman"/>
            </a:endParaRPr>
          </a:p>
          <a:p>
            <a:r>
              <a:rPr lang="en-US" sz="1800">
                <a:effectLst/>
                <a:latin typeface="Times New Roman"/>
                <a:cs typeface="Times New Roman"/>
              </a:rPr>
              <a:t>[2]:</a:t>
            </a:r>
            <a:r>
              <a:rPr lang="en-US" sz="1800">
                <a:cs typeface="Calibri"/>
              </a:rPr>
              <a:t> </a:t>
            </a:r>
            <a:r>
              <a:rPr lang="en-US" sz="1800"/>
              <a:t>Fatma Nur </a:t>
            </a:r>
            <a:r>
              <a:rPr lang="en-US" sz="1800" err="1"/>
              <a:t>Depboylu</a:t>
            </a:r>
            <a:r>
              <a:rPr lang="en-US" sz="1800"/>
              <a:t>, Evren Yasa, Özgür Poyraz, Joaquim </a:t>
            </a:r>
            <a:r>
              <a:rPr lang="en-US" sz="1800" err="1"/>
              <a:t>Minguella</a:t>
            </a:r>
            <a:r>
              <a:rPr lang="en-US" sz="1800"/>
              <a:t>-Canela, Feza </a:t>
            </a:r>
            <a:r>
              <a:rPr lang="en-US" sz="1800" err="1"/>
              <a:t>Korkusuz</a:t>
            </a:r>
            <a:r>
              <a:rPr lang="en-US" sz="1800"/>
              <a:t>, M Antonia De </a:t>
            </a:r>
            <a:r>
              <a:rPr lang="en-US" sz="1800" err="1"/>
              <a:t>los</a:t>
            </a:r>
            <a:r>
              <a:rPr lang="en-US" sz="1800"/>
              <a:t> Santos López (2022).</a:t>
            </a:r>
            <a:r>
              <a:rPr lang="en-US" sz="1800">
                <a:cs typeface="Calibri"/>
              </a:rPr>
              <a:t> </a:t>
            </a:r>
            <a:r>
              <a:rPr lang="en-US" sz="1800"/>
              <a:t>Titanium based bone implants production using laser powder bed fusion technology,</a:t>
            </a:r>
            <a:r>
              <a:rPr lang="en-US" sz="1800">
                <a:cs typeface="Calibri"/>
              </a:rPr>
              <a:t> </a:t>
            </a:r>
            <a:r>
              <a:rPr lang="en-US" sz="1800" i="1"/>
              <a:t>Journal of Materials Research and Technology</a:t>
            </a:r>
            <a:r>
              <a:rPr lang="en-US" sz="1800"/>
              <a:t>,</a:t>
            </a:r>
            <a:r>
              <a:rPr lang="en-US" sz="1800">
                <a:cs typeface="Calibri"/>
              </a:rPr>
              <a:t> </a:t>
            </a:r>
            <a:r>
              <a:rPr lang="en-US" sz="1800"/>
              <a:t>Volume 17,</a:t>
            </a:r>
            <a:r>
              <a:rPr lang="en-US" sz="1800">
                <a:cs typeface="Calibri"/>
              </a:rPr>
              <a:t> </a:t>
            </a:r>
            <a:r>
              <a:rPr lang="en-US" sz="1800"/>
              <a:t>Pages 1408-1426,</a:t>
            </a:r>
            <a:r>
              <a:rPr lang="en-US" sz="1800">
                <a:cs typeface="Calibri"/>
              </a:rPr>
              <a:t> </a:t>
            </a:r>
            <a:r>
              <a:rPr lang="en-US" sz="1800"/>
              <a:t>ISSN 2238-7854,</a:t>
            </a:r>
            <a:endParaRPr lang="en-US" sz="1800">
              <a:cs typeface="Calibri"/>
            </a:endParaRPr>
          </a:p>
          <a:p>
            <a:r>
              <a:rPr lang="en-US" sz="1800">
                <a:hlinkClick r:id="rId3"/>
              </a:rPr>
              <a:t>https://doi.org/10.1016/j.jmrt.2022.01.087</a:t>
            </a:r>
            <a:r>
              <a:rPr lang="en-US" sz="1800"/>
              <a:t>.(https://www.sciencedirect.com/science/article/pii/S2238785422000874)</a:t>
            </a:r>
            <a:endParaRPr lang="en-US" sz="18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effectLst/>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Times New Roman"/>
                <a:cs typeface="Times New Roman"/>
              </a:rPr>
              <a:t>[3]: </a:t>
            </a:r>
            <a:r>
              <a:rPr lang="en-US" sz="1800" i="1">
                <a:effectLst/>
                <a:latin typeface="Times New Roman"/>
                <a:cs typeface="Times New Roman"/>
              </a:rPr>
              <a:t>3D printing - Additive</a:t>
            </a:r>
            <a:r>
              <a:rPr lang="en-US" sz="1800">
                <a:effectLst/>
                <a:latin typeface="Times New Roman"/>
                <a:cs typeface="Times New Roman"/>
              </a:rPr>
              <a:t>. (2018). Dassault Systemes. Retrieved April 21, 2022, from https://make.3dexperience.3ds.com/processes/powder-bed-fusion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ndParaRPr>
          </a:p>
          <a:p>
            <a:pPr>
              <a:defRPr/>
            </a:pPr>
            <a:r>
              <a:rPr lang="en-US"/>
              <a:t>Ossification is the natural growth of bone</a:t>
            </a:r>
            <a:endParaRPr lang="en-US">
              <a:ea typeface="Calibri"/>
              <a:cs typeface="Calibri"/>
            </a:endParaRPr>
          </a:p>
          <a:p>
            <a:pPr>
              <a:defRPr/>
            </a:pPr>
            <a:r>
              <a:rPr lang="en-US"/>
              <a:t>Osseointegration is the growth of bone creating a continuous ceramic implant with the implant as more bone permeates the implant</a:t>
            </a:r>
            <a:endParaRPr lang="en-US">
              <a:ea typeface="Calibri"/>
              <a:cs typeface="Calibri"/>
            </a:endParaRPr>
          </a:p>
          <a:p>
            <a:pPr>
              <a:defRPr/>
            </a:pPr>
            <a:endParaRPr lang="en-US">
              <a:ea typeface="Calibri"/>
              <a:cs typeface="Calibri"/>
            </a:endParaRPr>
          </a:p>
          <a:p>
            <a:pPr>
              <a:defRPr/>
            </a:pPr>
            <a:r>
              <a:rPr lang="en-US"/>
              <a:t>[4] </a:t>
            </a:r>
            <a:r>
              <a:rPr lang="en-US">
                <a:hlinkClick r:id="rId4"/>
              </a:rPr>
              <a:t>https://www.sciencedirect.com/science/article/pii/S174270611830672X</a:t>
            </a:r>
            <a:endParaRPr lang="en-US"/>
          </a:p>
        </p:txBody>
      </p:sp>
      <p:sp>
        <p:nvSpPr>
          <p:cNvPr id="4" name="Slide Number Placeholder 3"/>
          <p:cNvSpPr>
            <a:spLocks noGrp="1"/>
          </p:cNvSpPr>
          <p:nvPr>
            <p:ph type="sldNum" sz="quarter" idx="5"/>
          </p:nvPr>
        </p:nvSpPr>
        <p:spPr/>
        <p:txBody>
          <a:bodyPr/>
          <a:lstStyle/>
          <a:p>
            <a:fld id="{015E3093-3154-43C1-8463-D8664742286B}" type="slidenum">
              <a:rPr lang="en-US" smtClean="0"/>
              <a:t>12</a:t>
            </a:fld>
            <a:endParaRPr lang="en-US"/>
          </a:p>
        </p:txBody>
      </p:sp>
    </p:spTree>
    <p:extLst>
      <p:ext uri="{BB962C8B-B14F-4D97-AF65-F5344CB8AC3E}">
        <p14:creationId xmlns:p14="http://schemas.microsoft.com/office/powerpoint/2010/main" val="288260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sz="1800" i="1">
                <a:effectLst/>
                <a:latin typeface="Times New Roman" panose="02020603050405020304" pitchFamily="18" charset="0"/>
              </a:rPr>
              <a:t>3-2-1 Liftoff! ULA Rocket Hardware Challenge | Engineering &amp; Design Challenges | </a:t>
            </a:r>
            <a:r>
              <a:rPr lang="en-US" sz="1800" i="1" err="1">
                <a:effectLst/>
                <a:latin typeface="Times New Roman" panose="02020603050405020304" pitchFamily="18" charset="0"/>
              </a:rPr>
              <a:t>GrabCAD</a:t>
            </a:r>
            <a:r>
              <a:rPr lang="en-US" sz="1800">
                <a:effectLst/>
                <a:latin typeface="Times New Roman" panose="02020603050405020304" pitchFamily="18" charset="0"/>
              </a:rPr>
              <a:t>. (2016, September). Grab CAD. https://grabcad.com/challenges/3-2-1-liftoff-ula-rocket-hardware-challenge</a:t>
            </a:r>
          </a:p>
          <a:p>
            <a:endParaRPr lang="en-US"/>
          </a:p>
        </p:txBody>
      </p:sp>
      <p:sp>
        <p:nvSpPr>
          <p:cNvPr id="4" name="Slide Number Placeholder 3"/>
          <p:cNvSpPr>
            <a:spLocks noGrp="1"/>
          </p:cNvSpPr>
          <p:nvPr>
            <p:ph type="sldNum" sz="quarter" idx="5"/>
          </p:nvPr>
        </p:nvSpPr>
        <p:spPr/>
        <p:txBody>
          <a:bodyPr/>
          <a:lstStyle/>
          <a:p>
            <a:fld id="{015E3093-3154-43C1-8463-D8664742286B}" type="slidenum">
              <a:rPr lang="en-US" smtClean="0"/>
              <a:t>13</a:t>
            </a:fld>
            <a:endParaRPr lang="en-US"/>
          </a:p>
        </p:txBody>
      </p:sp>
    </p:spTree>
    <p:extLst>
      <p:ext uri="{BB962C8B-B14F-4D97-AF65-F5344CB8AC3E}">
        <p14:creationId xmlns:p14="http://schemas.microsoft.com/office/powerpoint/2010/main" val="228177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sz="1800" err="1">
                <a:effectLst/>
                <a:latin typeface="Times New Roman" panose="02020603050405020304" pitchFamily="18" charset="0"/>
              </a:rPr>
              <a:t>Murtell</a:t>
            </a:r>
            <a:r>
              <a:rPr lang="en-US" sz="1800">
                <a:effectLst/>
                <a:latin typeface="Times New Roman" panose="02020603050405020304" pitchFamily="18" charset="0"/>
              </a:rPr>
              <a:t>, J. (2021, July 14). </a:t>
            </a:r>
            <a:r>
              <a:rPr lang="en-US" sz="1800" i="1">
                <a:effectLst/>
                <a:latin typeface="Times New Roman" panose="02020603050405020304" pitchFamily="18" charset="0"/>
              </a:rPr>
              <a:t>The Best Times to Post on Social Media in 2022</a:t>
            </a:r>
            <a:r>
              <a:rPr lang="en-US" sz="1800">
                <a:effectLst/>
                <a:latin typeface="Times New Roman" panose="02020603050405020304" pitchFamily="18" charset="0"/>
              </a:rPr>
              <a:t>. American Marketing Association. https://www.ama.org/marketing-news/the-5-phases-of-design-thinking/</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US" sz="1800">
                <a:effectLst/>
                <a:latin typeface="Times New Roman" panose="02020603050405020304" pitchFamily="18" charset="0"/>
              </a:rPr>
              <a:t>Yang, M. C., &amp; Cham, J. G. (2006). An Analysis of Sketching Skill and Its Role in Early Stage Engineering Design. </a:t>
            </a:r>
            <a:r>
              <a:rPr lang="en-US" sz="1800" i="1">
                <a:effectLst/>
                <a:latin typeface="Times New Roman" panose="02020603050405020304" pitchFamily="18" charset="0"/>
              </a:rPr>
              <a:t>Journal of Mechanical Design</a:t>
            </a:r>
            <a:r>
              <a:rPr lang="en-US" sz="1800">
                <a:effectLst/>
                <a:latin typeface="Times New Roman" panose="02020603050405020304" pitchFamily="18" charset="0"/>
              </a:rPr>
              <a:t>, </a:t>
            </a:r>
            <a:r>
              <a:rPr lang="en-US" sz="1800" i="1">
                <a:effectLst/>
                <a:latin typeface="Times New Roman" panose="02020603050405020304" pitchFamily="18" charset="0"/>
              </a:rPr>
              <a:t>129</a:t>
            </a:r>
            <a:r>
              <a:rPr lang="en-US" sz="1800">
                <a:effectLst/>
                <a:latin typeface="Times New Roman" panose="02020603050405020304" pitchFamily="18" charset="0"/>
              </a:rPr>
              <a:t>(5), 476–482. https://doi.org/10.1115/1.2712214</a:t>
            </a:r>
          </a:p>
          <a:p>
            <a:endParaRPr lang="en-US"/>
          </a:p>
        </p:txBody>
      </p:sp>
      <p:sp>
        <p:nvSpPr>
          <p:cNvPr id="4" name="Slide Number Placeholder 3"/>
          <p:cNvSpPr>
            <a:spLocks noGrp="1"/>
          </p:cNvSpPr>
          <p:nvPr>
            <p:ph type="sldNum" sz="quarter" idx="5"/>
          </p:nvPr>
        </p:nvSpPr>
        <p:spPr/>
        <p:txBody>
          <a:bodyPr/>
          <a:lstStyle/>
          <a:p>
            <a:fld id="{015E3093-3154-43C1-8463-D8664742286B}" type="slidenum">
              <a:rPr lang="en-US" smtClean="0"/>
              <a:t>14</a:t>
            </a:fld>
            <a:endParaRPr lang="en-US"/>
          </a:p>
        </p:txBody>
      </p:sp>
    </p:spTree>
    <p:extLst>
      <p:ext uri="{BB962C8B-B14F-4D97-AF65-F5344CB8AC3E}">
        <p14:creationId xmlns:p14="http://schemas.microsoft.com/office/powerpoint/2010/main" val="3452164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sz="1800">
                <a:effectLst/>
                <a:latin typeface="Times New Roman" panose="02020603050405020304" pitchFamily="18" charset="0"/>
              </a:rPr>
              <a:t>Beyer, C., &amp; Figueroa, D. (2016). Design and Analysis of Lattice Structures for Additive Manufacturing. </a:t>
            </a:r>
            <a:r>
              <a:rPr lang="en-US" sz="1800" i="1">
                <a:effectLst/>
                <a:latin typeface="Times New Roman" panose="02020603050405020304" pitchFamily="18" charset="0"/>
              </a:rPr>
              <a:t>Journal of Manufacturing Science and Engineering</a:t>
            </a:r>
            <a:r>
              <a:rPr lang="en-US" sz="1800">
                <a:effectLst/>
                <a:latin typeface="Times New Roman" panose="02020603050405020304" pitchFamily="18" charset="0"/>
              </a:rPr>
              <a:t>, </a:t>
            </a:r>
            <a:r>
              <a:rPr lang="en-US" sz="1800" i="1">
                <a:effectLst/>
                <a:latin typeface="Times New Roman" panose="02020603050405020304" pitchFamily="18" charset="0"/>
              </a:rPr>
              <a:t>138</a:t>
            </a:r>
            <a:r>
              <a:rPr lang="en-US" sz="1800">
                <a:effectLst/>
                <a:latin typeface="Times New Roman" panose="02020603050405020304" pitchFamily="18" charset="0"/>
              </a:rPr>
              <a:t>(12). https://doi.org/10.1115/1.4033957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US" sz="1800">
                <a:effectLst/>
                <a:latin typeface="Times New Roman" panose="02020603050405020304" pitchFamily="18" charset="0"/>
              </a:rPr>
              <a:t>Ramos, H., Santiago, R., </a:t>
            </a:r>
            <a:r>
              <a:rPr lang="en-US" sz="1800" err="1">
                <a:effectLst/>
                <a:latin typeface="Times New Roman" panose="02020603050405020304" pitchFamily="18" charset="0"/>
              </a:rPr>
              <a:t>Soe</a:t>
            </a:r>
            <a:r>
              <a:rPr lang="en-US" sz="1800">
                <a:effectLst/>
                <a:latin typeface="Times New Roman" panose="02020603050405020304" pitchFamily="18" charset="0"/>
              </a:rPr>
              <a:t>, S., Theobald, P., &amp; Alves, M. (2022). Response of gyroid lattice structures to impact loads. </a:t>
            </a:r>
            <a:r>
              <a:rPr lang="en-US" sz="1800" i="1">
                <a:effectLst/>
                <a:latin typeface="Times New Roman" panose="02020603050405020304" pitchFamily="18" charset="0"/>
              </a:rPr>
              <a:t>International Journal of Impact Engineering</a:t>
            </a:r>
            <a:r>
              <a:rPr lang="en-US" sz="1800">
                <a:effectLst/>
                <a:latin typeface="Times New Roman" panose="02020603050405020304" pitchFamily="18" charset="0"/>
              </a:rPr>
              <a:t>, </a:t>
            </a:r>
            <a:r>
              <a:rPr lang="en-US" sz="1800" i="1">
                <a:effectLst/>
                <a:latin typeface="Times New Roman" panose="02020603050405020304" pitchFamily="18" charset="0"/>
              </a:rPr>
              <a:t>164</a:t>
            </a:r>
            <a:r>
              <a:rPr lang="en-US" sz="1800">
                <a:effectLst/>
                <a:latin typeface="Times New Roman" panose="02020603050405020304" pitchFamily="18" charset="0"/>
              </a:rPr>
              <a:t>, 104202. https://doi.org/10.1016/j.ijimpeng.2022.104202</a:t>
            </a:r>
          </a:p>
          <a:p>
            <a:r>
              <a:rPr lang="en-US"/>
              <a:t>[3]: Liu, J., Gaynor, A.T., Chen, S. </a:t>
            </a:r>
            <a:r>
              <a:rPr lang="en-US" i="1"/>
              <a:t>et al.</a:t>
            </a:r>
            <a:r>
              <a:rPr lang="en-US"/>
              <a:t> Current and future trends in topology optimization for additive manufacturing. </a:t>
            </a:r>
            <a:r>
              <a:rPr lang="en-US" i="1"/>
              <a:t>Struct Multidisc </a:t>
            </a:r>
            <a:r>
              <a:rPr lang="en-US" i="1" err="1"/>
              <a:t>Optim</a:t>
            </a:r>
            <a:r>
              <a:rPr lang="en-US"/>
              <a:t> </a:t>
            </a:r>
            <a:r>
              <a:rPr lang="en-US" b="1"/>
              <a:t>57, </a:t>
            </a:r>
            <a:r>
              <a:rPr lang="en-US"/>
              <a:t>2457–2483 (2018). https://doi.org/10.1007/s00158-018-1994-3</a:t>
            </a:r>
          </a:p>
        </p:txBody>
      </p:sp>
      <p:sp>
        <p:nvSpPr>
          <p:cNvPr id="4" name="Slide Number Placeholder 3"/>
          <p:cNvSpPr>
            <a:spLocks noGrp="1"/>
          </p:cNvSpPr>
          <p:nvPr>
            <p:ph type="sldNum" sz="quarter" idx="5"/>
          </p:nvPr>
        </p:nvSpPr>
        <p:spPr/>
        <p:txBody>
          <a:bodyPr/>
          <a:lstStyle/>
          <a:p>
            <a:fld id="{015E3093-3154-43C1-8463-D8664742286B}" type="slidenum">
              <a:rPr lang="en-US" smtClean="0"/>
              <a:t>16</a:t>
            </a:fld>
            <a:endParaRPr lang="en-US"/>
          </a:p>
        </p:txBody>
      </p:sp>
    </p:spTree>
    <p:extLst>
      <p:ext uri="{BB962C8B-B14F-4D97-AF65-F5344CB8AC3E}">
        <p14:creationId xmlns:p14="http://schemas.microsoft.com/office/powerpoint/2010/main" val="370930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can see in the bottom images, our initial design, which was designed in </a:t>
            </a:r>
            <a:r>
              <a:rPr lang="en-US" dirty="0" err="1"/>
              <a:t>Solidworks</a:t>
            </a:r>
            <a:r>
              <a:rPr lang="en-US" dirty="0"/>
              <a:t> consists of a solid plate and 10 holes with the exact dimensions we mentioned before. The image on the left shows the details of the mesh used for the initial Finite Element Analysis which was then verified in </a:t>
            </a:r>
            <a:r>
              <a:rPr lang="en-US" dirty="0" err="1"/>
              <a:t>ntopology</a:t>
            </a:r>
            <a:r>
              <a:rPr lang="en-US" dirty="0"/>
              <a:t> for our topology optimization</a:t>
            </a:r>
          </a:p>
        </p:txBody>
      </p:sp>
      <p:sp>
        <p:nvSpPr>
          <p:cNvPr id="4" name="Slide Number Placeholder 3"/>
          <p:cNvSpPr>
            <a:spLocks noGrp="1"/>
          </p:cNvSpPr>
          <p:nvPr>
            <p:ph type="sldNum" sz="quarter" idx="5"/>
          </p:nvPr>
        </p:nvSpPr>
        <p:spPr/>
        <p:txBody>
          <a:bodyPr/>
          <a:lstStyle/>
          <a:p>
            <a:fld id="{015E3093-3154-43C1-8463-D8664742286B}" type="slidenum">
              <a:rPr lang="en-US" smtClean="0"/>
              <a:t>17</a:t>
            </a:fld>
            <a:endParaRPr lang="en-US"/>
          </a:p>
        </p:txBody>
      </p:sp>
    </p:spTree>
    <p:extLst>
      <p:ext uri="{BB962C8B-B14F-4D97-AF65-F5344CB8AC3E}">
        <p14:creationId xmlns:p14="http://schemas.microsoft.com/office/powerpoint/2010/main" val="8397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 conditions were provided at the beginning of the project by the professor.</a:t>
            </a:r>
          </a:p>
        </p:txBody>
      </p:sp>
      <p:sp>
        <p:nvSpPr>
          <p:cNvPr id="4" name="Slide Number Placeholder 3"/>
          <p:cNvSpPr>
            <a:spLocks noGrp="1"/>
          </p:cNvSpPr>
          <p:nvPr>
            <p:ph type="sldNum" sz="quarter" idx="5"/>
          </p:nvPr>
        </p:nvSpPr>
        <p:spPr/>
        <p:txBody>
          <a:bodyPr/>
          <a:lstStyle/>
          <a:p>
            <a:fld id="{015E3093-3154-43C1-8463-D8664742286B}" type="slidenum">
              <a:rPr lang="en-US" smtClean="0"/>
              <a:t>18</a:t>
            </a:fld>
            <a:endParaRPr lang="en-US"/>
          </a:p>
        </p:txBody>
      </p:sp>
    </p:spTree>
    <p:extLst>
      <p:ext uri="{BB962C8B-B14F-4D97-AF65-F5344CB8AC3E}">
        <p14:creationId xmlns:p14="http://schemas.microsoft.com/office/powerpoint/2010/main" val="367427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initial finite element analysis was performed in </a:t>
            </a:r>
            <a:r>
              <a:rPr lang="en-US" dirty="0" err="1"/>
              <a:t>solidworks</a:t>
            </a:r>
            <a:r>
              <a:rPr lang="en-US" dirty="0"/>
              <a:t> using the concurrent loading conditions as mentioned before. The initial CAD model exhibited an axial displacement of roughly 300um which fits within our defined range of 150 to 500um. Its initial mass was 130.8 grams before optimizations were performed.</a:t>
            </a:r>
          </a:p>
        </p:txBody>
      </p:sp>
      <p:sp>
        <p:nvSpPr>
          <p:cNvPr id="4" name="Slide Number Placeholder 3"/>
          <p:cNvSpPr>
            <a:spLocks noGrp="1"/>
          </p:cNvSpPr>
          <p:nvPr>
            <p:ph type="sldNum" sz="quarter" idx="5"/>
          </p:nvPr>
        </p:nvSpPr>
        <p:spPr/>
        <p:txBody>
          <a:bodyPr/>
          <a:lstStyle/>
          <a:p>
            <a:fld id="{015E3093-3154-43C1-8463-D8664742286B}" type="slidenum">
              <a:rPr lang="en-US" smtClean="0"/>
              <a:t>19</a:t>
            </a:fld>
            <a:endParaRPr lang="en-US"/>
          </a:p>
        </p:txBody>
      </p:sp>
    </p:spTree>
    <p:extLst>
      <p:ext uri="{BB962C8B-B14F-4D97-AF65-F5344CB8AC3E}">
        <p14:creationId xmlns:p14="http://schemas.microsoft.com/office/powerpoint/2010/main" val="395173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https://www.ge.com/additive/sites/default/files/2021-09/GE_CS_Amplify_8.5x11_R3.pdf</a:t>
            </a:r>
            <a:endParaRPr lang="en-US"/>
          </a:p>
          <a:p>
            <a:endParaRPr lang="en-US">
              <a:cs typeface="Calibri"/>
            </a:endParaRPr>
          </a:p>
          <a:p>
            <a:r>
              <a:rPr lang="en-US">
                <a:hlinkClick r:id="rId4"/>
              </a:rPr>
              <a:t>http://balticimplants.eu/patient-specific-medical-devices/femoral-osteosynthesis-plates/</a:t>
            </a:r>
            <a:endParaRPr lang="en-US">
              <a:cs typeface="Calibri"/>
              <a:hlinkClick r:id="rId4"/>
            </a:endParaRPr>
          </a:p>
          <a:p>
            <a:endParaRPr lang="en-US">
              <a:cs typeface="Calibri"/>
            </a:endParaRPr>
          </a:p>
          <a:p>
            <a:r>
              <a:rPr lang="en-US">
                <a:hlinkClick r:id="rId5"/>
              </a:rPr>
              <a:t>https://ntopology.com/blog/2020/08/05/additive-manufacturing-in-orthopedics-lattice-structures/</a:t>
            </a:r>
            <a:endParaRPr lang="en-US">
              <a:cs typeface="Calibri"/>
              <a:hlinkClick r:id="rId5"/>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15E3093-3154-43C1-8463-D8664742286B}" type="slidenum">
              <a:rPr lang="en-US" smtClean="0"/>
              <a:t>20</a:t>
            </a:fld>
            <a:endParaRPr lang="en-US"/>
          </a:p>
        </p:txBody>
      </p:sp>
    </p:spTree>
    <p:extLst>
      <p:ext uri="{BB962C8B-B14F-4D97-AF65-F5344CB8AC3E}">
        <p14:creationId xmlns:p14="http://schemas.microsoft.com/office/powerpoint/2010/main" val="789835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image (left), we can see the results from the Topology Optimization</a:t>
            </a:r>
          </a:p>
          <a:p>
            <a:r>
              <a:rPr lang="en-US"/>
              <a:t>In the second image (right), we can see the results of smoothening the rough structure, along with subtracting the 8mm outer diameter (in order to add it later)</a:t>
            </a:r>
          </a:p>
          <a:p>
            <a:r>
              <a:rPr lang="en-US"/>
              <a:t>Note that all values used will be shown in later slides</a:t>
            </a:r>
          </a:p>
        </p:txBody>
      </p:sp>
      <p:sp>
        <p:nvSpPr>
          <p:cNvPr id="4" name="Slide Number Placeholder 3"/>
          <p:cNvSpPr>
            <a:spLocks noGrp="1"/>
          </p:cNvSpPr>
          <p:nvPr>
            <p:ph type="sldNum" sz="quarter" idx="5"/>
          </p:nvPr>
        </p:nvSpPr>
        <p:spPr/>
        <p:txBody>
          <a:bodyPr/>
          <a:lstStyle/>
          <a:p>
            <a:fld id="{015E3093-3154-43C1-8463-D8664742286B}" type="slidenum">
              <a:rPr lang="en-US" smtClean="0"/>
              <a:t>21</a:t>
            </a:fld>
            <a:endParaRPr lang="en-US"/>
          </a:p>
        </p:txBody>
      </p:sp>
    </p:spTree>
    <p:extLst>
      <p:ext uri="{BB962C8B-B14F-4D97-AF65-F5344CB8AC3E}">
        <p14:creationId xmlns:p14="http://schemas.microsoft.com/office/powerpoint/2010/main" val="304038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E3093-3154-43C1-8463-D8664742286B}" type="slidenum">
              <a:rPr lang="en-US" smtClean="0"/>
              <a:t>3</a:t>
            </a:fld>
            <a:endParaRPr lang="en-US"/>
          </a:p>
        </p:txBody>
      </p:sp>
    </p:spTree>
    <p:extLst>
      <p:ext uri="{BB962C8B-B14F-4D97-AF65-F5344CB8AC3E}">
        <p14:creationId xmlns:p14="http://schemas.microsoft.com/office/powerpoint/2010/main" val="105303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first image (left), we now have the part with both Topology Optimization and Lattice Structures (in Gyroid form).</a:t>
            </a:r>
          </a:p>
          <a:p>
            <a:r>
              <a:rPr lang="en-US"/>
              <a:t>We also added the screw holes with their appropriate surroundings.</a:t>
            </a:r>
          </a:p>
          <a:p>
            <a:r>
              <a:rPr lang="en-US"/>
              <a:t>In the last image (right), we turned the part into a mesh to be exported in .</a:t>
            </a:r>
            <a:r>
              <a:rPr lang="en-US" err="1"/>
              <a:t>stl</a:t>
            </a:r>
            <a:r>
              <a:rPr lang="en-US"/>
              <a:t> format for further analysis (Atlas, Magics)</a:t>
            </a:r>
          </a:p>
        </p:txBody>
      </p:sp>
      <p:sp>
        <p:nvSpPr>
          <p:cNvPr id="4" name="Slide Number Placeholder 3"/>
          <p:cNvSpPr>
            <a:spLocks noGrp="1"/>
          </p:cNvSpPr>
          <p:nvPr>
            <p:ph type="sldNum" sz="quarter" idx="5"/>
          </p:nvPr>
        </p:nvSpPr>
        <p:spPr/>
        <p:txBody>
          <a:bodyPr/>
          <a:lstStyle/>
          <a:p>
            <a:fld id="{015E3093-3154-43C1-8463-D8664742286B}" type="slidenum">
              <a:rPr lang="en-US" smtClean="0"/>
              <a:t>22</a:t>
            </a:fld>
            <a:endParaRPr lang="en-US"/>
          </a:p>
        </p:txBody>
      </p:sp>
    </p:spTree>
    <p:extLst>
      <p:ext uri="{BB962C8B-B14F-4D97-AF65-F5344CB8AC3E}">
        <p14:creationId xmlns:p14="http://schemas.microsoft.com/office/powerpoint/2010/main" val="212765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these parameters were initially used from ME566 Homework 6 (with some alterations according to this case study)</a:t>
            </a:r>
          </a:p>
        </p:txBody>
      </p:sp>
      <p:sp>
        <p:nvSpPr>
          <p:cNvPr id="4" name="Slide Number Placeholder 3"/>
          <p:cNvSpPr>
            <a:spLocks noGrp="1"/>
          </p:cNvSpPr>
          <p:nvPr>
            <p:ph type="sldNum" sz="quarter" idx="5"/>
          </p:nvPr>
        </p:nvSpPr>
        <p:spPr/>
        <p:txBody>
          <a:bodyPr/>
          <a:lstStyle/>
          <a:p>
            <a:fld id="{015E3093-3154-43C1-8463-D8664742286B}" type="slidenum">
              <a:rPr lang="en-US" smtClean="0"/>
              <a:t>23</a:t>
            </a:fld>
            <a:endParaRPr lang="en-US"/>
          </a:p>
        </p:txBody>
      </p:sp>
    </p:spTree>
    <p:extLst>
      <p:ext uri="{BB962C8B-B14F-4D97-AF65-F5344CB8AC3E}">
        <p14:creationId xmlns:p14="http://schemas.microsoft.com/office/powerpoint/2010/main" val="1047531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performing the topology optimization, our model was then reevaluated using Finite Element Analysis and the same loading conditions as before. Our design exhibited a 30% mass reduction and a maximum axial displacement of 498um after the optimizations were run.</a:t>
            </a:r>
          </a:p>
        </p:txBody>
      </p:sp>
      <p:sp>
        <p:nvSpPr>
          <p:cNvPr id="4" name="Slide Number Placeholder 3"/>
          <p:cNvSpPr>
            <a:spLocks noGrp="1"/>
          </p:cNvSpPr>
          <p:nvPr>
            <p:ph type="sldNum" sz="quarter" idx="5"/>
          </p:nvPr>
        </p:nvSpPr>
        <p:spPr/>
        <p:txBody>
          <a:bodyPr/>
          <a:lstStyle/>
          <a:p>
            <a:fld id="{015E3093-3154-43C1-8463-D8664742286B}" type="slidenum">
              <a:rPr lang="en-US" smtClean="0"/>
              <a:t>24</a:t>
            </a:fld>
            <a:endParaRPr lang="en-US"/>
          </a:p>
        </p:txBody>
      </p:sp>
    </p:spTree>
    <p:extLst>
      <p:ext uri="{BB962C8B-B14F-4D97-AF65-F5344CB8AC3E}">
        <p14:creationId xmlns:p14="http://schemas.microsoft.com/office/powerpoint/2010/main" val="1688950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sz="1800" b="0" i="1" u="none" strike="noStrike" baseline="0">
                <a:solidFill>
                  <a:srgbClr val="0E101A"/>
                </a:solidFill>
                <a:latin typeface="Times New Roman" panose="02020603050405020304" pitchFamily="18" charset="0"/>
              </a:rPr>
              <a:t>Barrios Hernandez, Carlos Roberto. “Thinking Parametric Design: Introducing Parametric Gaudi.” Design Studies 27, no. 3 (2006): 309–24. https://doi.org/10.1016/j.destud.2005.11.006. </a:t>
            </a:r>
            <a:endParaRPr lang="en-US"/>
          </a:p>
        </p:txBody>
      </p:sp>
      <p:sp>
        <p:nvSpPr>
          <p:cNvPr id="4" name="Slide Number Placeholder 3"/>
          <p:cNvSpPr>
            <a:spLocks noGrp="1"/>
          </p:cNvSpPr>
          <p:nvPr>
            <p:ph type="sldNum" sz="quarter" idx="5"/>
          </p:nvPr>
        </p:nvSpPr>
        <p:spPr/>
        <p:txBody>
          <a:bodyPr/>
          <a:lstStyle/>
          <a:p>
            <a:fld id="{015E3093-3154-43C1-8463-D8664742286B}" type="slidenum">
              <a:rPr lang="en-US" smtClean="0"/>
              <a:t>25</a:t>
            </a:fld>
            <a:endParaRPr lang="en-US"/>
          </a:p>
        </p:txBody>
      </p:sp>
    </p:spTree>
    <p:extLst>
      <p:ext uri="{BB962C8B-B14F-4D97-AF65-F5344CB8AC3E}">
        <p14:creationId xmlns:p14="http://schemas.microsoft.com/office/powerpoint/2010/main" val="559915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Parameters that could be changed:</a:t>
            </a:r>
          </a:p>
          <a:p>
            <a:pPr marL="171450" indent="-171450">
              <a:buFontTx/>
              <a:buChar char="-"/>
            </a:pPr>
            <a:r>
              <a:rPr lang="en-US"/>
              <a:t>Length</a:t>
            </a:r>
          </a:p>
          <a:p>
            <a:pPr marL="171450" indent="-171450">
              <a:buFontTx/>
              <a:buChar char="-"/>
            </a:pPr>
            <a:r>
              <a:rPr lang="en-US"/>
              <a:t>Width</a:t>
            </a:r>
          </a:p>
          <a:p>
            <a:pPr marL="171450" indent="-171450">
              <a:buFontTx/>
              <a:buChar char="-"/>
            </a:pPr>
            <a:r>
              <a:rPr lang="en-US"/>
              <a:t>Fillet</a:t>
            </a:r>
          </a:p>
          <a:p>
            <a:pPr marL="171450" indent="-171450">
              <a:buFontTx/>
              <a:buChar char="-"/>
            </a:pPr>
            <a:r>
              <a:rPr lang="en-US"/>
              <a:t>Thickness</a:t>
            </a:r>
          </a:p>
          <a:p>
            <a:pPr marL="171450" indent="-171450">
              <a:buFontTx/>
              <a:buChar char="-"/>
            </a:pPr>
            <a:r>
              <a:rPr lang="en-US"/>
              <a:t>Diameter</a:t>
            </a:r>
          </a:p>
          <a:p>
            <a:pPr marL="171450" indent="-171450">
              <a:buFontTx/>
              <a:buChar char="-"/>
            </a:pPr>
            <a:r>
              <a:rPr lang="en-US"/>
              <a:t>Number of holes</a:t>
            </a:r>
          </a:p>
        </p:txBody>
      </p:sp>
      <p:sp>
        <p:nvSpPr>
          <p:cNvPr id="4" name="Slide Number Placeholder 3"/>
          <p:cNvSpPr>
            <a:spLocks noGrp="1"/>
          </p:cNvSpPr>
          <p:nvPr>
            <p:ph type="sldNum" sz="quarter" idx="5"/>
          </p:nvPr>
        </p:nvSpPr>
        <p:spPr/>
        <p:txBody>
          <a:bodyPr/>
          <a:lstStyle/>
          <a:p>
            <a:fld id="{015E3093-3154-43C1-8463-D8664742286B}" type="slidenum">
              <a:rPr lang="en-US" smtClean="0"/>
              <a:t>26</a:t>
            </a:fld>
            <a:endParaRPr lang="en-US"/>
          </a:p>
        </p:txBody>
      </p:sp>
    </p:spTree>
    <p:extLst>
      <p:ext uri="{BB962C8B-B14F-4D97-AF65-F5344CB8AC3E}">
        <p14:creationId xmlns:p14="http://schemas.microsoft.com/office/powerpoint/2010/main" val="790298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https://www.materialise.com/en/blog/5-basic-3d-model-repair-functions-every-data-prepper-should-know</a:t>
            </a:r>
            <a:endParaRPr lang="en-US"/>
          </a:p>
          <a:p>
            <a:endParaRPr lang="en-US">
              <a:cs typeface="Calibri"/>
            </a:endParaRPr>
          </a:p>
          <a:p>
            <a:r>
              <a:rPr lang="en-US">
                <a:hlinkClick r:id="rId4"/>
              </a:rPr>
              <a:t>https://www.stratasysdirect.com/resources/tutorials/how-to-prepare-stl-files</a:t>
            </a:r>
            <a:endParaRPr lang="en-US"/>
          </a:p>
          <a:p>
            <a:endParaRPr lang="en-US"/>
          </a:p>
        </p:txBody>
      </p:sp>
      <p:sp>
        <p:nvSpPr>
          <p:cNvPr id="4" name="Slide Number Placeholder 3"/>
          <p:cNvSpPr>
            <a:spLocks noGrp="1"/>
          </p:cNvSpPr>
          <p:nvPr>
            <p:ph type="sldNum" sz="quarter" idx="5"/>
          </p:nvPr>
        </p:nvSpPr>
        <p:spPr/>
        <p:txBody>
          <a:bodyPr/>
          <a:lstStyle/>
          <a:p>
            <a:fld id="{015E3093-3154-43C1-8463-D8664742286B}" type="slidenum">
              <a:rPr lang="en-US" smtClean="0"/>
              <a:t>27</a:t>
            </a:fld>
            <a:endParaRPr lang="en-US"/>
          </a:p>
        </p:txBody>
      </p:sp>
    </p:spTree>
    <p:extLst>
      <p:ext uri="{BB962C8B-B14F-4D97-AF65-F5344CB8AC3E}">
        <p14:creationId xmlns:p14="http://schemas.microsoft.com/office/powerpoint/2010/main" val="373955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err="1"/>
              <a:t>Ginestra</a:t>
            </a:r>
            <a:r>
              <a:rPr lang="en-US"/>
              <a:t>, Paola, et al. "Selective laser melting and electron beam melting of Ti6Al4V for orthopedic applications: a comparative study on the applied building direction." </a:t>
            </a:r>
            <a:r>
              <a:rPr lang="en-US" i="1"/>
              <a:t>Materials</a:t>
            </a:r>
            <a:r>
              <a:rPr lang="en-US"/>
              <a:t> 13.23 (2020): 5584.</a:t>
            </a:r>
          </a:p>
          <a:p>
            <a:endParaRPr lang="en-US">
              <a:cs typeface="Calibri"/>
            </a:endParaRPr>
          </a:p>
          <a:p>
            <a:r>
              <a:rPr lang="en-US"/>
              <a:t>[2] </a:t>
            </a:r>
            <a:r>
              <a:rPr lang="en-US" err="1"/>
              <a:t>Murr</a:t>
            </a:r>
            <a:r>
              <a:rPr lang="en-US"/>
              <a:t>, Lawrence E., et al. "Next generation </a:t>
            </a:r>
            <a:r>
              <a:rPr lang="en-US" err="1"/>
              <a:t>orthopaedic</a:t>
            </a:r>
            <a:r>
              <a:rPr lang="en-US"/>
              <a:t> implants by additive manufacturing using electron beam melting." </a:t>
            </a:r>
            <a:r>
              <a:rPr lang="en-US" i="1"/>
              <a:t>International journal of biomaterials</a:t>
            </a:r>
            <a:r>
              <a:rPr lang="en-US"/>
              <a:t> 2012 (2012).</a:t>
            </a:r>
            <a:endParaRPr lang="en-US">
              <a:cs typeface="Calibri"/>
            </a:endParaRPr>
          </a:p>
        </p:txBody>
      </p:sp>
      <p:sp>
        <p:nvSpPr>
          <p:cNvPr id="4" name="Slide Number Placeholder 3"/>
          <p:cNvSpPr>
            <a:spLocks noGrp="1"/>
          </p:cNvSpPr>
          <p:nvPr>
            <p:ph type="sldNum" sz="quarter" idx="5"/>
          </p:nvPr>
        </p:nvSpPr>
        <p:spPr/>
        <p:txBody>
          <a:bodyPr/>
          <a:lstStyle/>
          <a:p>
            <a:fld id="{015E3093-3154-43C1-8463-D8664742286B}" type="slidenum">
              <a:rPr lang="en-US" smtClean="0"/>
              <a:t>28</a:t>
            </a:fld>
            <a:endParaRPr lang="en-US"/>
          </a:p>
        </p:txBody>
      </p:sp>
    </p:spTree>
    <p:extLst>
      <p:ext uri="{BB962C8B-B14F-4D97-AF65-F5344CB8AC3E}">
        <p14:creationId xmlns:p14="http://schemas.microsoft.com/office/powerpoint/2010/main" val="112194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E3093-3154-43C1-8463-D8664742286B}" type="slidenum">
              <a:rPr lang="en-US" smtClean="0"/>
              <a:t>29</a:t>
            </a:fld>
            <a:endParaRPr lang="en-US"/>
          </a:p>
        </p:txBody>
      </p:sp>
    </p:spTree>
    <p:extLst>
      <p:ext uri="{BB962C8B-B14F-4D97-AF65-F5344CB8AC3E}">
        <p14:creationId xmlns:p14="http://schemas.microsoft.com/office/powerpoint/2010/main" val="2285213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a:hlinkClick r:id="rId3"/>
              </a:rPr>
              <a:t>https://www.mmsonline.com/articles/cutting-am-parts-from-build-plate-turns-wire-edm-upside-down</a:t>
            </a:r>
            <a:endParaRPr lang="en-US"/>
          </a:p>
          <a:p>
            <a:r>
              <a:rPr lang="en-US"/>
              <a:t>[2] </a:t>
            </a:r>
            <a:r>
              <a:rPr lang="en-US">
                <a:hlinkClick r:id="rId4"/>
              </a:rPr>
              <a:t>https://www.tctmagazine.com/additive-manufacturing-3d-printing-news/guyson-orbit-600-rpf-cleaning-3d-printed-medical-implants/</a:t>
            </a:r>
            <a:endParaRPr lang="en-US">
              <a:cs typeface="Calibri"/>
            </a:endParaRPr>
          </a:p>
          <a:p>
            <a:r>
              <a:rPr lang="en-US"/>
              <a:t>[3] </a:t>
            </a:r>
            <a:r>
              <a:rPr lang="en-US">
                <a:hlinkClick r:id="rId5"/>
              </a:rPr>
              <a:t>https://scholarworks.utep.edu/cgi/viewcontent.cgi?article=4189&amp;context=open_etd</a:t>
            </a:r>
            <a:r>
              <a:rPr lang="en-US"/>
              <a:t> </a:t>
            </a:r>
            <a:endParaRPr lang="en-US">
              <a:cs typeface="Calibri"/>
            </a:endParaRPr>
          </a:p>
          <a:p>
            <a:r>
              <a:rPr lang="en-US"/>
              <a:t>[4] </a:t>
            </a:r>
            <a:r>
              <a:rPr lang="en-US">
                <a:hlinkClick r:id="rId6"/>
              </a:rPr>
              <a:t>https://www.frontiersin.org/article/10.3389/fbioe.2021.625877</a:t>
            </a:r>
            <a:r>
              <a:rPr lang="en-US"/>
              <a:t>    </a:t>
            </a:r>
            <a:endParaRPr lang="en-US">
              <a:cs typeface="Calibri"/>
            </a:endParaRPr>
          </a:p>
          <a:p>
            <a:r>
              <a:rPr lang="en-US"/>
              <a:t>[5] </a:t>
            </a:r>
            <a:r>
              <a:rPr lang="en-US">
                <a:hlinkClick r:id="rId7"/>
              </a:rPr>
              <a:t>https://pubmed.ncbi.nlm.nih.gov/12889006/</a:t>
            </a:r>
            <a:endParaRPr lang="en-US"/>
          </a:p>
          <a:p>
            <a:r>
              <a:rPr lang="en-US"/>
              <a:t>[6] </a:t>
            </a:r>
            <a:r>
              <a:rPr lang="en-US">
                <a:hlinkClick r:id="rId8"/>
              </a:rPr>
              <a:t>https://3dheals.com/3d-printed-trabecular-implants/</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5E3093-3154-43C1-8463-D86647422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98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sz="1800" err="1">
                <a:effectLst/>
                <a:latin typeface="Times New Roman" panose="02020603050405020304" pitchFamily="18" charset="0"/>
              </a:rPr>
              <a:t>Seharing</a:t>
            </a:r>
            <a:r>
              <a:rPr lang="en-US" sz="1800">
                <a:effectLst/>
                <a:latin typeface="Times New Roman" panose="02020603050405020304" pitchFamily="18" charset="0"/>
              </a:rPr>
              <a:t>, A., Azman, A. H., &amp; Abdullah, S. (2020). A review on integration of lightweight gradient lattice structures in additive manufacturing parts. </a:t>
            </a:r>
            <a:r>
              <a:rPr lang="en-US" sz="1800" i="1">
                <a:effectLst/>
                <a:latin typeface="Times New Roman" panose="02020603050405020304" pitchFamily="18" charset="0"/>
              </a:rPr>
              <a:t>Advances in Mechanical Engineering</a:t>
            </a:r>
            <a:r>
              <a:rPr lang="en-US" sz="1800">
                <a:effectLst/>
                <a:latin typeface="Times New Roman" panose="02020603050405020304" pitchFamily="18" charset="0"/>
              </a:rPr>
              <a:t>, </a:t>
            </a:r>
            <a:r>
              <a:rPr lang="en-US" sz="1800" i="1">
                <a:effectLst/>
                <a:latin typeface="Times New Roman" panose="02020603050405020304" pitchFamily="18" charset="0"/>
              </a:rPr>
              <a:t>12</a:t>
            </a:r>
            <a:r>
              <a:rPr lang="en-US" sz="1800">
                <a:effectLst/>
                <a:latin typeface="Times New Roman" panose="02020603050405020304" pitchFamily="18" charset="0"/>
              </a:rPr>
              <a:t>(6), 168781402091695. https://doi.org/10.1177/1687814020916951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US" sz="1800">
                <a:effectLst/>
                <a:latin typeface="Times New Roman" panose="02020603050405020304" pitchFamily="18" charset="0"/>
              </a:rPr>
              <a:t>Nguyen, L. (2021, October 14). </a:t>
            </a:r>
            <a:r>
              <a:rPr lang="en-US" sz="1800" i="1">
                <a:effectLst/>
                <a:latin typeface="Times New Roman" panose="02020603050405020304" pitchFamily="18" charset="0"/>
              </a:rPr>
              <a:t>Blender for Architecture. Is it as great as 3D rendering software?</a:t>
            </a:r>
            <a:r>
              <a:rPr lang="en-US" sz="1800">
                <a:effectLst/>
                <a:latin typeface="Times New Roman" panose="02020603050405020304" pitchFamily="18" charset="0"/>
              </a:rPr>
              <a:t> </a:t>
            </a:r>
            <a:r>
              <a:rPr lang="en-US" sz="1800" err="1">
                <a:effectLst/>
                <a:latin typeface="Times New Roman" panose="02020603050405020304" pitchFamily="18" charset="0"/>
              </a:rPr>
              <a:t>iRender</a:t>
            </a:r>
            <a:r>
              <a:rPr lang="en-US" sz="1800">
                <a:effectLst/>
                <a:latin typeface="Times New Roman" panose="02020603050405020304" pitchFamily="18" charset="0"/>
              </a:rPr>
              <a:t> Cloud Rendering Service. https://irendering.net/blender-for-architecture-is-it-as-great-as-3d-rendering-software/</a:t>
            </a:r>
          </a:p>
        </p:txBody>
      </p:sp>
      <p:sp>
        <p:nvSpPr>
          <p:cNvPr id="4" name="Slide Number Placeholder 3"/>
          <p:cNvSpPr>
            <a:spLocks noGrp="1"/>
          </p:cNvSpPr>
          <p:nvPr>
            <p:ph type="sldNum" sz="quarter" idx="5"/>
          </p:nvPr>
        </p:nvSpPr>
        <p:spPr/>
        <p:txBody>
          <a:bodyPr/>
          <a:lstStyle/>
          <a:p>
            <a:fld id="{015E3093-3154-43C1-8463-D8664742286B}" type="slidenum">
              <a:rPr lang="en-US" smtClean="0"/>
              <a:t>32</a:t>
            </a:fld>
            <a:endParaRPr lang="en-US"/>
          </a:p>
        </p:txBody>
      </p:sp>
    </p:spTree>
    <p:extLst>
      <p:ext uri="{BB962C8B-B14F-4D97-AF65-F5344CB8AC3E}">
        <p14:creationId xmlns:p14="http://schemas.microsoft.com/office/powerpoint/2010/main" val="57142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Speirs, Andrew &amp; Heller, Markus &amp; Duda, Georg &amp; Taylor, William. (2007). Physiologically based boundary conditions in finite element modelling. Journal of biomechanics. 40. 2318-23. 10.1016/j.jbiomech.2006.10.038.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5E3093-3154-43C1-8463-D86647422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07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coming to our presentation</a:t>
            </a:r>
          </a:p>
        </p:txBody>
      </p:sp>
      <p:sp>
        <p:nvSpPr>
          <p:cNvPr id="4" name="Slide Number Placeholder 3"/>
          <p:cNvSpPr>
            <a:spLocks noGrp="1"/>
          </p:cNvSpPr>
          <p:nvPr>
            <p:ph type="sldNum" sz="quarter" idx="5"/>
          </p:nvPr>
        </p:nvSpPr>
        <p:spPr/>
        <p:txBody>
          <a:bodyPr/>
          <a:lstStyle/>
          <a:p>
            <a:fld id="{015E3093-3154-43C1-8463-D8664742286B}" type="slidenum">
              <a:rPr lang="en-US" smtClean="0"/>
              <a:t>33</a:t>
            </a:fld>
            <a:endParaRPr lang="en-US"/>
          </a:p>
        </p:txBody>
      </p:sp>
    </p:spTree>
    <p:extLst>
      <p:ext uri="{BB962C8B-B14F-4D97-AF65-F5344CB8AC3E}">
        <p14:creationId xmlns:p14="http://schemas.microsoft.com/office/powerpoint/2010/main" val="1946063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Gantt chart that was developed at the beginning of the project to help keep team members on track and define roles</a:t>
            </a:r>
          </a:p>
        </p:txBody>
      </p:sp>
      <p:sp>
        <p:nvSpPr>
          <p:cNvPr id="4" name="Slide Number Placeholder 3"/>
          <p:cNvSpPr>
            <a:spLocks noGrp="1"/>
          </p:cNvSpPr>
          <p:nvPr>
            <p:ph type="sldNum" sz="quarter" idx="5"/>
          </p:nvPr>
        </p:nvSpPr>
        <p:spPr/>
        <p:txBody>
          <a:bodyPr/>
          <a:lstStyle/>
          <a:p>
            <a:fld id="{015E3093-3154-43C1-8463-D8664742286B}" type="slidenum">
              <a:rPr lang="en-US" smtClean="0"/>
              <a:t>34</a:t>
            </a:fld>
            <a:endParaRPr lang="en-US"/>
          </a:p>
        </p:txBody>
      </p:sp>
    </p:spTree>
    <p:extLst>
      <p:ext uri="{BB962C8B-B14F-4D97-AF65-F5344CB8AC3E}">
        <p14:creationId xmlns:p14="http://schemas.microsoft.com/office/powerpoint/2010/main" val="19557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and mitigation strategies that we, as a team, predicted would impact the course of our project.</a:t>
            </a:r>
          </a:p>
        </p:txBody>
      </p:sp>
      <p:sp>
        <p:nvSpPr>
          <p:cNvPr id="4" name="Slide Number Placeholder 3"/>
          <p:cNvSpPr>
            <a:spLocks noGrp="1"/>
          </p:cNvSpPr>
          <p:nvPr>
            <p:ph type="sldNum" sz="quarter" idx="5"/>
          </p:nvPr>
        </p:nvSpPr>
        <p:spPr/>
        <p:txBody>
          <a:bodyPr/>
          <a:lstStyle/>
          <a:p>
            <a:fld id="{015E3093-3154-43C1-8463-D8664742286B}" type="slidenum">
              <a:rPr lang="en-US" smtClean="0"/>
              <a:t>35</a:t>
            </a:fld>
            <a:endParaRPr lang="en-US"/>
          </a:p>
        </p:txBody>
      </p:sp>
    </p:spTree>
    <p:extLst>
      <p:ext uri="{BB962C8B-B14F-4D97-AF65-F5344CB8AC3E}">
        <p14:creationId xmlns:p14="http://schemas.microsoft.com/office/powerpoint/2010/main" val="219928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a:t>
            </a:r>
            <a:r>
              <a:rPr lang="en-US">
                <a:hlinkClick r:id="rId3"/>
              </a:rPr>
              <a:t>https://orthoinfo.aaos.org/en/diseases--conditions/femur-shaft-fractures-broken-thighbone/</a:t>
            </a:r>
            <a:r>
              <a:rPr lang="en-US"/>
              <a:t>; images for the external fixation and intramedullary nail from this source as well</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5E3093-3154-43C1-8463-D86647422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11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https://journals.lww.com/techortho/Abstract/2007/09000/An_Historical_Perspective_of_the_Development_of.8.aspx</a:t>
            </a:r>
          </a:p>
        </p:txBody>
      </p:sp>
      <p:sp>
        <p:nvSpPr>
          <p:cNvPr id="4" name="Slide Number Placeholder 3"/>
          <p:cNvSpPr>
            <a:spLocks noGrp="1"/>
          </p:cNvSpPr>
          <p:nvPr>
            <p:ph type="sldNum" sz="quarter" idx="5"/>
          </p:nvPr>
        </p:nvSpPr>
        <p:spPr/>
        <p:txBody>
          <a:bodyPr/>
          <a:lstStyle/>
          <a:p>
            <a:fld id="{015E3093-3154-43C1-8463-D8664742286B}" type="slidenum">
              <a:rPr lang="en-US" smtClean="0"/>
              <a:t>6</a:t>
            </a:fld>
            <a:endParaRPr lang="en-US"/>
          </a:p>
        </p:txBody>
      </p:sp>
    </p:spTree>
    <p:extLst>
      <p:ext uri="{BB962C8B-B14F-4D97-AF65-F5344CB8AC3E}">
        <p14:creationId xmlns:p14="http://schemas.microsoft.com/office/powerpoint/2010/main" val="189259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https://www.sciencedirect.com/science/article/abs/pii/S1058274608006204</a:t>
            </a:r>
          </a:p>
        </p:txBody>
      </p:sp>
      <p:sp>
        <p:nvSpPr>
          <p:cNvPr id="4" name="Slide Number Placeholder 3"/>
          <p:cNvSpPr>
            <a:spLocks noGrp="1"/>
          </p:cNvSpPr>
          <p:nvPr>
            <p:ph type="sldNum" sz="quarter" idx="5"/>
          </p:nvPr>
        </p:nvSpPr>
        <p:spPr/>
        <p:txBody>
          <a:bodyPr/>
          <a:lstStyle/>
          <a:p>
            <a:fld id="{015E3093-3154-43C1-8463-D8664742286B}" type="slidenum">
              <a:rPr lang="en-US" smtClean="0"/>
              <a:t>7</a:t>
            </a:fld>
            <a:endParaRPr lang="en-US"/>
          </a:p>
        </p:txBody>
      </p:sp>
    </p:spTree>
    <p:extLst>
      <p:ext uri="{BB962C8B-B14F-4D97-AF65-F5344CB8AC3E}">
        <p14:creationId xmlns:p14="http://schemas.microsoft.com/office/powerpoint/2010/main" val="347490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https://pubmed.ncbi.nlm.nih.gov/15502562/</a:t>
            </a:r>
          </a:p>
        </p:txBody>
      </p:sp>
      <p:sp>
        <p:nvSpPr>
          <p:cNvPr id="4" name="Slide Number Placeholder 3"/>
          <p:cNvSpPr>
            <a:spLocks noGrp="1"/>
          </p:cNvSpPr>
          <p:nvPr>
            <p:ph type="sldNum" sz="quarter" idx="5"/>
          </p:nvPr>
        </p:nvSpPr>
        <p:spPr/>
        <p:txBody>
          <a:bodyPr/>
          <a:lstStyle/>
          <a:p>
            <a:fld id="{015E3093-3154-43C1-8463-D8664742286B}" type="slidenum">
              <a:rPr lang="en-US" smtClean="0"/>
              <a:t>8</a:t>
            </a:fld>
            <a:endParaRPr lang="en-US"/>
          </a:p>
        </p:txBody>
      </p:sp>
    </p:spTree>
    <p:extLst>
      <p:ext uri="{BB962C8B-B14F-4D97-AF65-F5344CB8AC3E}">
        <p14:creationId xmlns:p14="http://schemas.microsoft.com/office/powerpoint/2010/main" val="314999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a:t>
            </a:r>
            <a:r>
              <a:rPr lang="en-US"/>
              <a:t> </a:t>
            </a:r>
            <a:r>
              <a:rPr lang="en-US">
                <a:hlinkClick r:id="rId3"/>
              </a:rPr>
              <a:t> https://www.jmst.org/article/2020/1005-0302/1005-0302-36-0-190.shtml</a:t>
            </a:r>
            <a:endParaRPr lang="en-US">
              <a:cs typeface="Calibri" panose="020F0502020204030204"/>
            </a:endParaRPr>
          </a:p>
          <a:p>
            <a:r>
              <a:rPr lang="en-US"/>
              <a:t>[2] https</a:t>
            </a:r>
            <a:r>
              <a:rPr lang="en-US" dirty="0"/>
              <a:t>://www.ncbi.nlm.nih.gov/pmc/articles/PMC6650641/</a:t>
            </a:r>
            <a:endParaRPr lang="en-US">
              <a:cs typeface="Calibri"/>
            </a:endParaRPr>
          </a:p>
          <a:p>
            <a:r>
              <a:rPr lang="en-US">
                <a:cs typeface="Calibri"/>
              </a:rPr>
              <a:t>[3]</a:t>
            </a:r>
            <a:r>
              <a:rPr lang="en-US"/>
              <a:t> https://www.ncbi.nlm.nih.gov/pmc/articles/PMC1192810/</a:t>
            </a:r>
            <a:endParaRPr lang="en-US" dirty="0">
              <a:cs typeface="Calibri" panose="020F0502020204030204"/>
            </a:endParaRPr>
          </a:p>
          <a:p>
            <a:r>
              <a:rPr lang="en-US">
                <a:cs typeface="Calibri" panose="020F0502020204030204"/>
              </a:rPr>
              <a:t>[4]</a:t>
            </a:r>
            <a:r>
              <a:rPr lang="en-US"/>
              <a:t> </a:t>
            </a:r>
            <a:r>
              <a:rPr lang="en-US" dirty="0">
                <a:hlinkClick r:id="rId4"/>
              </a:rPr>
              <a:t>https://onlinelibrary-wiley-com.ezaccess.libraries.psu.edu/doi/pdfdirect/10.1002/adfm.201808738</a:t>
            </a:r>
            <a:endParaRPr lang="en-US">
              <a:cs typeface="Calibri" panose="020F0502020204030204"/>
              <a:hlinkClick r:id="" action="ppaction://noaction"/>
            </a:endParaRPr>
          </a:p>
          <a:p>
            <a:r>
              <a:rPr lang="en-US"/>
              <a:t>[5] </a:t>
            </a:r>
            <a:r>
              <a:rPr lang="en-US">
                <a:hlinkClick r:id="rId5"/>
              </a:rPr>
              <a:t>https://www.sciencedirect.com/science/article/pii/S0169433212020326</a:t>
            </a:r>
            <a:r>
              <a:rPr lang="en-US"/>
              <a:t> </a:t>
            </a:r>
            <a:endParaRPr lang="en-US">
              <a:cs typeface="Calibri"/>
            </a:endParaRPr>
          </a:p>
          <a:p>
            <a:r>
              <a:rPr lang="en-US"/>
              <a:t>[6] </a:t>
            </a:r>
            <a:r>
              <a:rPr lang="en-US">
                <a:hlinkClick r:id="rId6"/>
              </a:rPr>
              <a:t>https://europepmc.org/article/med/2794696</a:t>
            </a:r>
            <a:endParaRPr lang="en-US">
              <a:cs typeface="Calibri"/>
            </a:endParaRPr>
          </a:p>
          <a:p>
            <a:endParaRPr lang="en-US">
              <a:cs typeface="Calibri"/>
            </a:endParaRPr>
          </a:p>
          <a:p>
            <a:r>
              <a:rPr lang="en-US">
                <a:cs typeface="Calibri"/>
              </a:rPr>
              <a:t>Additional information considered.</a:t>
            </a:r>
            <a:endParaRPr lang="en-US"/>
          </a:p>
          <a:p>
            <a:r>
              <a:rPr lang="en-US"/>
              <a:t>[7] </a:t>
            </a:r>
            <a:r>
              <a:rPr lang="en-US">
                <a:hlinkClick r:id="rId7"/>
              </a:rPr>
              <a:t>https://www.mdpi.com/1996-1944/13/23/5584/htm</a:t>
            </a:r>
            <a:endParaRPr lang="en-US"/>
          </a:p>
          <a:p>
            <a:endParaRPr lang="en-US">
              <a:cs typeface="Calibri" panose="020F0502020204030204"/>
            </a:endParaRPr>
          </a:p>
          <a:p>
            <a:r>
              <a:rPr lang="en-US" dirty="0">
                <a:cs typeface="Calibri" panose="020F0502020204030204"/>
              </a:rPr>
              <a:t>ASTM F2924 </a:t>
            </a:r>
            <a:r>
              <a:rPr lang="en-US" dirty="0"/>
              <a:t>Standard Specification for Additive Manufacturing Titanium-6 Aluminum-4 Vanadium with Powder Bed Fusion</a:t>
            </a:r>
            <a:endParaRPr lang="en-US" dirty="0">
              <a:cs typeface="Calibri" panose="020F0502020204030204"/>
            </a:endParaRPr>
          </a:p>
          <a:p>
            <a:endParaRPr lang="en-US" dirty="0">
              <a:cs typeface="Calibri" panose="020F0502020204030204"/>
            </a:endParaRPr>
          </a:p>
          <a:p>
            <a:r>
              <a:rPr lang="en-US" dirty="0">
                <a:cs typeface="Calibri" panose="020F0502020204030204"/>
              </a:rPr>
              <a:t>ASTM F3001 </a:t>
            </a:r>
            <a:r>
              <a:rPr lang="en-US" dirty="0"/>
              <a:t>Standard Specification for Additive Manufacturing Titanium-6 Aluminum-4 Vanadium ELI (Extra Low Interstitial) with Powder Bed Fusion</a:t>
            </a:r>
            <a:endParaRPr lang="en-US" dirty="0">
              <a:cs typeface="Calibri" panose="020F0502020204030204"/>
            </a:endParaRPr>
          </a:p>
          <a:p>
            <a:endParaRPr lang="en-US">
              <a:ea typeface="Calibri" panose="020F0502020204030204"/>
              <a:cs typeface="Calibri" panose="020F0502020204030204"/>
            </a:endParaRPr>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5E3093-3154-43C1-8463-D86647422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57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Salmi</a:t>
            </a:r>
            <a:r>
              <a:rPr lang="en-US"/>
              <a:t> M. Additive Manufacturing Processes in Medical Applications. </a:t>
            </a:r>
            <a:r>
              <a:rPr lang="en-US" i="1"/>
              <a:t>Materials</a:t>
            </a:r>
            <a:r>
              <a:rPr lang="en-US"/>
              <a:t>. 2021; 14(1):191. </a:t>
            </a:r>
            <a:r>
              <a:rPr lang="en-US">
                <a:hlinkClick r:id="rId3"/>
              </a:rPr>
              <a:t>https://doi.org/10.3390/ma14010191</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15E3093-3154-43C1-8463-D8664742286B}" type="slidenum">
              <a:rPr lang="en-US" smtClean="0"/>
              <a:t>10</a:t>
            </a:fld>
            <a:endParaRPr lang="en-US"/>
          </a:p>
        </p:txBody>
      </p:sp>
    </p:spTree>
    <p:extLst>
      <p:ext uri="{BB962C8B-B14F-4D97-AF65-F5344CB8AC3E}">
        <p14:creationId xmlns:p14="http://schemas.microsoft.com/office/powerpoint/2010/main" val="3599410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06">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63">
                <a:latin typeface="Georgia" panose="02040502050405020303" pitchFamily="18" charset="0"/>
              </a:defRPr>
            </a:lvl1pPr>
            <a:lvl2pPr marL="450056" indent="0" algn="ctr">
              <a:buNone/>
              <a:defRPr sz="1969"/>
            </a:lvl2pPr>
            <a:lvl3pPr marL="900113" indent="0" algn="ctr">
              <a:buNone/>
              <a:defRPr sz="1772"/>
            </a:lvl3pPr>
            <a:lvl4pPr marL="1350169" indent="0" algn="ctr">
              <a:buNone/>
              <a:defRPr sz="1575"/>
            </a:lvl4pPr>
            <a:lvl5pPr marL="1800225" indent="0" algn="ctr">
              <a:buNone/>
              <a:defRPr sz="1575"/>
            </a:lvl5pPr>
            <a:lvl6pPr marL="2250281" indent="0" algn="ctr">
              <a:buNone/>
              <a:defRPr sz="1575"/>
            </a:lvl6pPr>
            <a:lvl7pPr marL="2700338" indent="0" algn="ctr">
              <a:buNone/>
              <a:defRPr sz="1575"/>
            </a:lvl7pPr>
            <a:lvl8pPr marL="3150394" indent="0" algn="ctr">
              <a:buNone/>
              <a:defRPr sz="1575"/>
            </a:lvl8pPr>
            <a:lvl9pPr marL="3600450" indent="0" algn="ctr">
              <a:buNone/>
              <a:defRPr sz="1575"/>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cxnSp>
        <p:nvCxnSpPr>
          <p:cNvPr id="7" name="Straight Connector 6"/>
          <p:cNvCxnSpPr>
            <a:stCxn id="8"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9" name="TextBox 8"/>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grpSp>
        <p:nvGrpSpPr>
          <p:cNvPr id="14" name="Group 13"/>
          <p:cNvGrpSpPr/>
          <p:nvPr/>
        </p:nvGrpSpPr>
        <p:grpSpPr>
          <a:xfrm>
            <a:off x="7971300" y="6240661"/>
            <a:ext cx="4054509" cy="617339"/>
            <a:chOff x="7971300" y="6240661"/>
            <a:chExt cx="4054509" cy="617339"/>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2" name="Straight Connector 11"/>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8428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49610"/>
          </a:xfrm>
        </p:spPr>
        <p:txBody>
          <a:bodyPr/>
          <a:lstStyle>
            <a:lvl1pPr>
              <a:defRPr>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838200" y="1276351"/>
            <a:ext cx="10515600" cy="4900613"/>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4038600" y="6356351"/>
            <a:ext cx="4114800" cy="365125"/>
          </a:xfrm>
        </p:spPr>
        <p:txBody>
          <a:bodyPr/>
          <a:lstStyle/>
          <a:p>
            <a:endParaRPr lang="en-US"/>
          </a:p>
        </p:txBody>
      </p:sp>
      <p:cxnSp>
        <p:nvCxnSpPr>
          <p:cNvPr id="8" name="Straight Connector 7"/>
          <p:cNvCxnSpPr>
            <a:stCxn id="9"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10" name="TextBox 9"/>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cxnSp>
        <p:nvCxnSpPr>
          <p:cNvPr id="12" name="Straight Connector 11"/>
          <p:cNvCxnSpPr/>
          <p:nvPr/>
        </p:nvCxnSpPr>
        <p:spPr>
          <a:xfrm flipV="1">
            <a:off x="0" y="933450"/>
            <a:ext cx="12192000" cy="1616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971300" y="6240661"/>
            <a:ext cx="4054509" cy="617339"/>
            <a:chOff x="7971300" y="6240661"/>
            <a:chExt cx="4054509" cy="617339"/>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6" name="Straight Connector 15"/>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49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06">
                <a:latin typeface="Georgia" panose="02040502050405020303" pitchFamily="18" charset="0"/>
              </a:defRPr>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363">
                <a:solidFill>
                  <a:schemeClr val="tx1">
                    <a:tint val="75000"/>
                  </a:schemeClr>
                </a:solidFill>
                <a:latin typeface="Georgia" panose="02040502050405020303" pitchFamily="18" charset="0"/>
              </a:defRPr>
            </a:lvl1pPr>
            <a:lvl2pPr marL="450056" indent="0">
              <a:buNone/>
              <a:defRPr sz="1969">
                <a:solidFill>
                  <a:schemeClr val="tx1">
                    <a:tint val="75000"/>
                  </a:schemeClr>
                </a:solidFill>
              </a:defRPr>
            </a:lvl2pPr>
            <a:lvl3pPr marL="900113" indent="0">
              <a:buNone/>
              <a:defRPr sz="1772">
                <a:solidFill>
                  <a:schemeClr val="tx1">
                    <a:tint val="75000"/>
                  </a:schemeClr>
                </a:solidFill>
              </a:defRPr>
            </a:lvl3pPr>
            <a:lvl4pPr marL="1350169" indent="0">
              <a:buNone/>
              <a:defRPr sz="1575">
                <a:solidFill>
                  <a:schemeClr val="tx1">
                    <a:tint val="75000"/>
                  </a:schemeClr>
                </a:solidFill>
              </a:defRPr>
            </a:lvl4pPr>
            <a:lvl5pPr marL="1800225" indent="0">
              <a:buNone/>
              <a:defRPr sz="1575">
                <a:solidFill>
                  <a:schemeClr val="tx1">
                    <a:tint val="75000"/>
                  </a:schemeClr>
                </a:solidFill>
              </a:defRPr>
            </a:lvl5pPr>
            <a:lvl6pPr marL="2250281" indent="0">
              <a:buNone/>
              <a:defRPr sz="1575">
                <a:solidFill>
                  <a:schemeClr val="tx1">
                    <a:tint val="75000"/>
                  </a:schemeClr>
                </a:solidFill>
              </a:defRPr>
            </a:lvl6pPr>
            <a:lvl7pPr marL="2700338" indent="0">
              <a:buNone/>
              <a:defRPr sz="1575">
                <a:solidFill>
                  <a:schemeClr val="tx1">
                    <a:tint val="75000"/>
                  </a:schemeClr>
                </a:solidFill>
              </a:defRPr>
            </a:lvl7pPr>
            <a:lvl8pPr marL="3150394" indent="0">
              <a:buNone/>
              <a:defRPr sz="1575">
                <a:solidFill>
                  <a:schemeClr val="tx1">
                    <a:tint val="75000"/>
                  </a:schemeClr>
                </a:solidFill>
              </a:defRPr>
            </a:lvl8pPr>
            <a:lvl9pPr marL="3600450" indent="0">
              <a:buNone/>
              <a:defRPr sz="1575">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11"/>
          </p:nvPr>
        </p:nvSpPr>
        <p:spPr>
          <a:xfrm>
            <a:off x="4038600" y="6356351"/>
            <a:ext cx="4114800" cy="365125"/>
          </a:xfrm>
        </p:spPr>
        <p:txBody>
          <a:bodyPr/>
          <a:lstStyle/>
          <a:p>
            <a:endParaRPr lang="en-US"/>
          </a:p>
        </p:txBody>
      </p:sp>
      <p:cxnSp>
        <p:nvCxnSpPr>
          <p:cNvPr id="8" name="Straight Connector 7"/>
          <p:cNvCxnSpPr>
            <a:stCxn id="9"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10" name="TextBox 9"/>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grpSp>
        <p:nvGrpSpPr>
          <p:cNvPr id="12" name="Group 11"/>
          <p:cNvGrpSpPr/>
          <p:nvPr/>
        </p:nvGrpSpPr>
        <p:grpSpPr>
          <a:xfrm>
            <a:off x="7971300" y="6240661"/>
            <a:ext cx="4054509" cy="617339"/>
            <a:chOff x="7971300" y="6240661"/>
            <a:chExt cx="4054509" cy="617339"/>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5" name="Straight Connector 14"/>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143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1" name="Rectangle 20"/>
          <p:cNvSpPr/>
          <p:nvPr/>
        </p:nvSpPr>
        <p:spPr>
          <a:xfrm>
            <a:off x="6172200" y="1076158"/>
            <a:ext cx="5263848" cy="5010150"/>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20" name="Rectangle 19"/>
          <p:cNvSpPr/>
          <p:nvPr/>
        </p:nvSpPr>
        <p:spPr>
          <a:xfrm>
            <a:off x="797076" y="1086134"/>
            <a:ext cx="5263848" cy="5010150"/>
          </a:xfrm>
          <a:prstGeom prst="rect">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 name="Content Placeholder 2"/>
          <p:cNvSpPr>
            <a:spLocks noGrp="1"/>
          </p:cNvSpPr>
          <p:nvPr>
            <p:ph sz="half" idx="1"/>
          </p:nvPr>
        </p:nvSpPr>
        <p:spPr>
          <a:xfrm>
            <a:off x="838200" y="1123305"/>
            <a:ext cx="5181600" cy="4922487"/>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23305"/>
            <a:ext cx="5181600" cy="4922487"/>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4038600" y="6356351"/>
            <a:ext cx="4114800" cy="365125"/>
          </a:xfrm>
        </p:spPr>
        <p:txBody>
          <a:bodyPr/>
          <a:lstStyle/>
          <a:p>
            <a:endParaRPr lang="en-US"/>
          </a:p>
        </p:txBody>
      </p:sp>
      <p:cxnSp>
        <p:nvCxnSpPr>
          <p:cNvPr id="14" name="Straight Connector 13"/>
          <p:cNvCxnSpPr>
            <a:stCxn id="15"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16" name="TextBox 15"/>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sp>
        <p:nvSpPr>
          <p:cNvPr id="18" name="Title 1"/>
          <p:cNvSpPr>
            <a:spLocks noGrp="1"/>
          </p:cNvSpPr>
          <p:nvPr>
            <p:ph type="title"/>
          </p:nvPr>
        </p:nvSpPr>
        <p:spPr>
          <a:xfrm>
            <a:off x="0" y="0"/>
            <a:ext cx="12192000" cy="949610"/>
          </a:xfrm>
        </p:spPr>
        <p:txBody>
          <a:bodyPr/>
          <a:lstStyle>
            <a:lvl1pPr>
              <a:defRPr>
                <a:latin typeface="Georgia" panose="02040502050405020303" pitchFamily="18" charset="0"/>
              </a:defRPr>
            </a:lvl1pPr>
          </a:lstStyle>
          <a:p>
            <a:r>
              <a:rPr lang="en-US"/>
              <a:t>Click to edit Master title style</a:t>
            </a:r>
          </a:p>
        </p:txBody>
      </p:sp>
      <p:cxnSp>
        <p:nvCxnSpPr>
          <p:cNvPr id="19" name="Straight Connector 18"/>
          <p:cNvCxnSpPr/>
          <p:nvPr/>
        </p:nvCxnSpPr>
        <p:spPr>
          <a:xfrm flipV="1">
            <a:off x="0" y="933450"/>
            <a:ext cx="12192000" cy="1616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971300" y="6240661"/>
            <a:ext cx="4054509" cy="617339"/>
            <a:chOff x="7971300" y="6240661"/>
            <a:chExt cx="4054509" cy="617339"/>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24" name="Picture 23"/>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25" name="Straight Connector 24"/>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437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038600" y="6356351"/>
            <a:ext cx="4114800" cy="365125"/>
          </a:xfrm>
        </p:spPr>
        <p:txBody>
          <a:bodyPr/>
          <a:lstStyle/>
          <a:p>
            <a:endParaRPr lang="en-US"/>
          </a:p>
        </p:txBody>
      </p:sp>
      <p:cxnSp>
        <p:nvCxnSpPr>
          <p:cNvPr id="7" name="Straight Connector 6"/>
          <p:cNvCxnSpPr>
            <a:stCxn id="8"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9" name="TextBox 8"/>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sp>
        <p:nvSpPr>
          <p:cNvPr id="11" name="Title 1"/>
          <p:cNvSpPr>
            <a:spLocks noGrp="1"/>
          </p:cNvSpPr>
          <p:nvPr>
            <p:ph type="title"/>
          </p:nvPr>
        </p:nvSpPr>
        <p:spPr>
          <a:xfrm>
            <a:off x="0" y="0"/>
            <a:ext cx="12192000" cy="949610"/>
          </a:xfrm>
        </p:spPr>
        <p:txBody>
          <a:bodyPr/>
          <a:lstStyle>
            <a:lvl1pPr>
              <a:defRPr>
                <a:latin typeface="Georgia" panose="02040502050405020303" pitchFamily="18" charset="0"/>
              </a:defRPr>
            </a:lvl1pPr>
          </a:lstStyle>
          <a:p>
            <a:r>
              <a:rPr lang="en-US"/>
              <a:t>Click to edit Master title style</a:t>
            </a:r>
          </a:p>
        </p:txBody>
      </p:sp>
      <p:cxnSp>
        <p:nvCxnSpPr>
          <p:cNvPr id="12" name="Straight Connector 11"/>
          <p:cNvCxnSpPr/>
          <p:nvPr/>
        </p:nvCxnSpPr>
        <p:spPr>
          <a:xfrm flipV="1">
            <a:off x="0" y="933450"/>
            <a:ext cx="12192000" cy="1616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971300" y="6240661"/>
            <a:ext cx="4054509" cy="617339"/>
            <a:chOff x="7971300" y="6240661"/>
            <a:chExt cx="4054509" cy="617339"/>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6" name="Straight Connector 15"/>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547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1"/>
            <a:ext cx="4114800" cy="365125"/>
          </a:xfrm>
        </p:spPr>
        <p:txBody>
          <a:bodyPr/>
          <a:lstStyle/>
          <a:p>
            <a:endParaRPr lang="en-US"/>
          </a:p>
        </p:txBody>
      </p:sp>
      <p:cxnSp>
        <p:nvCxnSpPr>
          <p:cNvPr id="6" name="Straight Connector 5"/>
          <p:cNvCxnSpPr>
            <a:stCxn id="7"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8" name="TextBox 7"/>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grpSp>
        <p:nvGrpSpPr>
          <p:cNvPr id="10" name="Group 9"/>
          <p:cNvGrpSpPr/>
          <p:nvPr/>
        </p:nvGrpSpPr>
        <p:grpSpPr>
          <a:xfrm>
            <a:off x="7971300" y="6240661"/>
            <a:ext cx="4054509" cy="617339"/>
            <a:chOff x="7971300" y="6240661"/>
            <a:chExt cx="4054509" cy="617339"/>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3" name="Straight Connector 12"/>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323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835329" y="457200"/>
            <a:ext cx="3936697" cy="1600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15" name="Rectangle 14"/>
          <p:cNvSpPr/>
          <p:nvPr/>
        </p:nvSpPr>
        <p:spPr>
          <a:xfrm>
            <a:off x="829768" y="2057401"/>
            <a:ext cx="3942258" cy="3848757"/>
          </a:xfrm>
          <a:prstGeom prst="rect">
            <a:avLst/>
          </a:pr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14" name="Rectangle 13"/>
          <p:cNvSpPr/>
          <p:nvPr/>
        </p:nvSpPr>
        <p:spPr>
          <a:xfrm>
            <a:off x="5183188" y="964417"/>
            <a:ext cx="6176660" cy="4904572"/>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2" name="Title 1"/>
          <p:cNvSpPr>
            <a:spLocks noGrp="1"/>
          </p:cNvSpPr>
          <p:nvPr>
            <p:ph type="title"/>
          </p:nvPr>
        </p:nvSpPr>
        <p:spPr>
          <a:xfrm>
            <a:off x="839789" y="457200"/>
            <a:ext cx="3932237" cy="1600200"/>
          </a:xfrm>
        </p:spPr>
        <p:txBody>
          <a:bodyPr anchor="b"/>
          <a:lstStyle>
            <a:lvl1pPr>
              <a:defRPr sz="3150">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50">
                <a:latin typeface="Georgia" panose="02040502050405020303" pitchFamily="18" charset="0"/>
              </a:defRPr>
            </a:lvl1pPr>
            <a:lvl2pPr>
              <a:defRPr sz="2756">
                <a:latin typeface="Georgia" panose="02040502050405020303" pitchFamily="18" charset="0"/>
              </a:defRPr>
            </a:lvl2pPr>
            <a:lvl3pPr>
              <a:defRPr sz="2363">
                <a:latin typeface="Georgia" panose="02040502050405020303" pitchFamily="18" charset="0"/>
              </a:defRPr>
            </a:lvl3pPr>
            <a:lvl4pPr>
              <a:defRPr sz="1969">
                <a:latin typeface="Georgia" panose="02040502050405020303" pitchFamily="18" charset="0"/>
              </a:defRPr>
            </a:lvl4pPr>
            <a:lvl5pPr>
              <a:defRPr sz="1969">
                <a:latin typeface="Georgia" panose="02040502050405020303" pitchFamily="18" charset="0"/>
              </a:defRPr>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atin typeface="Georgia" panose="02040502050405020303" pitchFamily="18" charset="0"/>
              </a:defRPr>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8" name="Footer Placeholder 4"/>
          <p:cNvSpPr>
            <a:spLocks noGrp="1"/>
          </p:cNvSpPr>
          <p:nvPr>
            <p:ph type="ftr" sz="quarter" idx="11"/>
          </p:nvPr>
        </p:nvSpPr>
        <p:spPr>
          <a:xfrm>
            <a:off x="4038600" y="6356351"/>
            <a:ext cx="4114800" cy="365125"/>
          </a:xfrm>
        </p:spPr>
        <p:txBody>
          <a:bodyPr/>
          <a:lstStyle/>
          <a:p>
            <a:endParaRPr lang="en-US"/>
          </a:p>
        </p:txBody>
      </p:sp>
      <p:cxnSp>
        <p:nvCxnSpPr>
          <p:cNvPr id="9" name="Straight Connector 8"/>
          <p:cNvCxnSpPr>
            <a:stCxn id="10" idx="3"/>
          </p:cNvCxnSpPr>
          <p:nvPr/>
        </p:nvCxnSpPr>
        <p:spPr>
          <a:xfrm flipV="1">
            <a:off x="2319316" y="6203498"/>
            <a:ext cx="9872684" cy="16328"/>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5974567"/>
            <a:ext cx="2291012" cy="496290"/>
          </a:xfrm>
          <a:prstGeom prst="rect">
            <a:avLst/>
          </a:prstGeom>
          <a:noFill/>
        </p:spPr>
        <p:txBody>
          <a:bodyPr wrap="none" rtlCol="0">
            <a:spAutoFit/>
          </a:bodyPr>
          <a:lstStyle/>
          <a:p>
            <a:r>
              <a:rPr lang="en-US" sz="2625">
                <a:solidFill>
                  <a:schemeClr val="bg2">
                    <a:lumMod val="25000"/>
                  </a:schemeClr>
                </a:solidFill>
              </a:rPr>
              <a:t>THE SHAPE LAB</a:t>
            </a:r>
          </a:p>
        </p:txBody>
      </p:sp>
      <p:sp>
        <p:nvSpPr>
          <p:cNvPr id="11" name="TextBox 10"/>
          <p:cNvSpPr txBox="1"/>
          <p:nvPr/>
        </p:nvSpPr>
        <p:spPr>
          <a:xfrm>
            <a:off x="61102" y="6393519"/>
            <a:ext cx="4748159" cy="352084"/>
          </a:xfrm>
          <a:prstGeom prst="rect">
            <a:avLst/>
          </a:prstGeom>
          <a:noFill/>
        </p:spPr>
        <p:txBody>
          <a:bodyPr wrap="none" rtlCol="0">
            <a:spAutoFit/>
          </a:bodyPr>
          <a:lstStyle/>
          <a:p>
            <a:r>
              <a:rPr lang="en-US" sz="1688">
                <a:solidFill>
                  <a:schemeClr val="bg1">
                    <a:lumMod val="50000"/>
                  </a:schemeClr>
                </a:solidFill>
              </a:rPr>
              <a:t>Systems for Hybrid-Additive Process Engineering lab</a:t>
            </a:r>
          </a:p>
        </p:txBody>
      </p:sp>
      <p:grpSp>
        <p:nvGrpSpPr>
          <p:cNvPr id="13" name="Group 12"/>
          <p:cNvGrpSpPr/>
          <p:nvPr/>
        </p:nvGrpSpPr>
        <p:grpSpPr>
          <a:xfrm>
            <a:off x="7971300" y="6240661"/>
            <a:ext cx="4054509" cy="617339"/>
            <a:chOff x="7971300" y="6240661"/>
            <a:chExt cx="4054509" cy="617339"/>
          </a:xfrm>
        </p:grpSpPr>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b="50317"/>
            <a:stretch/>
          </p:blipFill>
          <p:spPr>
            <a:xfrm>
              <a:off x="7971300" y="6240661"/>
              <a:ext cx="2539277" cy="617339"/>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l="25458" t="59320" r="12564"/>
            <a:stretch/>
          </p:blipFill>
          <p:spPr>
            <a:xfrm>
              <a:off x="10602318" y="6320730"/>
              <a:ext cx="1423491" cy="457200"/>
            </a:xfrm>
            <a:prstGeom prst="rect">
              <a:avLst/>
            </a:prstGeom>
          </p:spPr>
        </p:pic>
        <p:cxnSp>
          <p:nvCxnSpPr>
            <p:cNvPr id="19" name="Straight Connector 18"/>
            <p:cNvCxnSpPr/>
            <p:nvPr userDrawn="1"/>
          </p:nvCxnSpPr>
          <p:spPr>
            <a:xfrm flipH="1">
              <a:off x="10553091" y="6320730"/>
              <a:ext cx="3089" cy="47743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914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fld id="{0BA5908C-6C24-499C-B6DC-3DF491CD1571}" type="datetimeFigureOut">
              <a:rPr lang="en-US" smtClean="0"/>
              <a:t>8/16/2022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fld id="{2B69FCED-42D0-4431-B4BE-F514C6C87AE9}" type="slidenum">
              <a:rPr lang="en-US" smtClean="0"/>
              <a:t>‹#›</a:t>
            </a:fld>
            <a:endParaRPr lang="en-US"/>
          </a:p>
        </p:txBody>
      </p:sp>
    </p:spTree>
    <p:extLst>
      <p:ext uri="{BB962C8B-B14F-4D97-AF65-F5344CB8AC3E}">
        <p14:creationId xmlns:p14="http://schemas.microsoft.com/office/powerpoint/2010/main" val="15269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00113" rtl="0" eaLnBrk="1" latinLnBrk="0" hangingPunct="1">
        <a:lnSpc>
          <a:spcPct val="90000"/>
        </a:lnSpc>
        <a:spcBef>
          <a:spcPct val="0"/>
        </a:spcBef>
        <a:buNone/>
        <a:defRPr sz="4331" kern="1200">
          <a:solidFill>
            <a:schemeClr val="tx1"/>
          </a:solidFill>
          <a:latin typeface="+mj-lt"/>
          <a:ea typeface="+mj-ea"/>
          <a:cs typeface="+mj-cs"/>
        </a:defRPr>
      </a:lvl1pPr>
    </p:titleStyle>
    <p:bodyStyle>
      <a:lvl1pPr marL="225028" indent="-225028" algn="l" defTabSz="900113"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5084" indent="-225028" algn="l" defTabSz="900113" rtl="0" eaLnBrk="1" latinLnBrk="0" hangingPunct="1">
        <a:lnSpc>
          <a:spcPct val="90000"/>
        </a:lnSpc>
        <a:spcBef>
          <a:spcPts val="492"/>
        </a:spcBef>
        <a:buFont typeface="Arial" panose="020B0604020202020204" pitchFamily="34" charset="0"/>
        <a:buChar char="•"/>
        <a:defRPr sz="2363" kern="1200">
          <a:solidFill>
            <a:schemeClr val="tx1"/>
          </a:solidFill>
          <a:latin typeface="+mn-lt"/>
          <a:ea typeface="+mn-ea"/>
          <a:cs typeface="+mn-cs"/>
        </a:defRPr>
      </a:lvl2pPr>
      <a:lvl3pPr marL="1125141" indent="-225028" algn="l" defTabSz="900113" rtl="0" eaLnBrk="1" latinLnBrk="0" hangingPunct="1">
        <a:lnSpc>
          <a:spcPct val="90000"/>
        </a:lnSpc>
        <a:spcBef>
          <a:spcPts val="492"/>
        </a:spcBef>
        <a:buFont typeface="Arial" panose="020B0604020202020204" pitchFamily="34" charset="0"/>
        <a:buChar char="•"/>
        <a:defRPr sz="1969" kern="1200">
          <a:solidFill>
            <a:schemeClr val="tx1"/>
          </a:solidFill>
          <a:latin typeface="+mn-lt"/>
          <a:ea typeface="+mn-ea"/>
          <a:cs typeface="+mn-cs"/>
        </a:defRPr>
      </a:lvl3pPr>
      <a:lvl4pPr marL="1575197"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5253"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5309"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6FDD-F3A7-4FE4-AFF2-EDC3695DC69B}"/>
              </a:ext>
            </a:extLst>
          </p:cNvPr>
          <p:cNvSpPr>
            <a:spLocks noGrp="1"/>
          </p:cNvSpPr>
          <p:nvPr>
            <p:ph type="ctrTitle"/>
          </p:nvPr>
        </p:nvSpPr>
        <p:spPr/>
        <p:txBody>
          <a:bodyPr>
            <a:normAutofit fontScale="90000"/>
          </a:bodyPr>
          <a:lstStyle/>
          <a:p>
            <a:r>
              <a:rPr lang="en-US" sz="5900" dirty="0">
                <a:latin typeface="Georgia"/>
              </a:rPr>
              <a:t>Additive Manufacturing for Femur Fracture Repairs</a:t>
            </a:r>
          </a:p>
        </p:txBody>
      </p:sp>
      <p:sp>
        <p:nvSpPr>
          <p:cNvPr id="3" name="Subtitle 2">
            <a:extLst>
              <a:ext uri="{FF2B5EF4-FFF2-40B4-BE49-F238E27FC236}">
                <a16:creationId xmlns:a16="http://schemas.microsoft.com/office/drawing/2014/main" id="{A1471D6B-5FBA-4C31-B372-88BE0426FE67}"/>
              </a:ext>
            </a:extLst>
          </p:cNvPr>
          <p:cNvSpPr>
            <a:spLocks noGrp="1"/>
          </p:cNvSpPr>
          <p:nvPr>
            <p:ph type="subTitle" idx="1"/>
          </p:nvPr>
        </p:nvSpPr>
        <p:spPr/>
        <p:txBody>
          <a:bodyPr/>
          <a:lstStyle/>
          <a:p>
            <a:r>
              <a:rPr lang="en-US" dirty="0"/>
              <a:t>ME 566 – Spring 2022</a:t>
            </a:r>
          </a:p>
        </p:txBody>
      </p:sp>
      <p:sp>
        <p:nvSpPr>
          <p:cNvPr id="5" name="Rectangle 4">
            <a:extLst>
              <a:ext uri="{FF2B5EF4-FFF2-40B4-BE49-F238E27FC236}">
                <a16:creationId xmlns:a16="http://schemas.microsoft.com/office/drawing/2014/main" id="{9D1D754B-76D4-2A49-FB2B-45F6D4F26E7F}"/>
              </a:ext>
            </a:extLst>
          </p:cNvPr>
          <p:cNvSpPr/>
          <p:nvPr/>
        </p:nvSpPr>
        <p:spPr>
          <a:xfrm>
            <a:off x="3098036" y="4098245"/>
            <a:ext cx="6106672" cy="369332"/>
          </a:xfrm>
          <a:prstGeom prst="rect">
            <a:avLst/>
          </a:prstGeom>
        </p:spPr>
        <p:txBody>
          <a:bodyPr wrap="non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Team 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Ben G., Divyaa V.G., James S., Joe K., Patrick D., Zach H.</a:t>
            </a:r>
          </a:p>
        </p:txBody>
      </p:sp>
    </p:spTree>
    <p:extLst>
      <p:ext uri="{BB962C8B-B14F-4D97-AF65-F5344CB8AC3E}">
        <p14:creationId xmlns:p14="http://schemas.microsoft.com/office/powerpoint/2010/main" val="355396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AM Process Selection - Options</a:t>
            </a:r>
          </a:p>
        </p:txBody>
      </p:sp>
      <p:sp>
        <p:nvSpPr>
          <p:cNvPr id="3" name="Content Placeholder 2"/>
          <p:cNvSpPr>
            <a:spLocks noGrp="1"/>
          </p:cNvSpPr>
          <p:nvPr>
            <p:ph idx="1"/>
          </p:nvPr>
        </p:nvSpPr>
        <p:spPr>
          <a:xfrm>
            <a:off x="838200" y="1276351"/>
            <a:ext cx="10515600" cy="4611493"/>
          </a:xfrm>
        </p:spPr>
        <p:txBody>
          <a:bodyPr vert="horz" lIns="91440" tIns="45720" rIns="91440" bIns="45720" rtlCol="0" anchor="t">
            <a:normAutofit/>
          </a:bodyPr>
          <a:lstStyle/>
          <a:p>
            <a:pPr marL="0" indent="0" algn="just">
              <a:buNone/>
            </a:pPr>
            <a:endParaRPr lang="en-US" sz="2750" dirty="0"/>
          </a:p>
          <a:p>
            <a:pPr marL="675005" lvl="1" indent="-457200" algn="just"/>
            <a:r>
              <a:rPr lang="en-US" sz="2350" dirty="0">
                <a:latin typeface="Georgia"/>
              </a:rPr>
              <a:t>Laser powder bed fusion</a:t>
            </a:r>
          </a:p>
          <a:p>
            <a:pPr marL="675005" lvl="1" indent="-457200" algn="just"/>
            <a:endParaRPr lang="en-US" sz="2350" dirty="0">
              <a:latin typeface="Georgia"/>
            </a:endParaRPr>
          </a:p>
          <a:p>
            <a:pPr marL="675005" lvl="1" indent="-457200" algn="just"/>
            <a:r>
              <a:rPr lang="en-US" sz="2350" dirty="0">
                <a:latin typeface="Georgia"/>
              </a:rPr>
              <a:t>Electron beam powder bed fusion</a:t>
            </a:r>
          </a:p>
          <a:p>
            <a:pPr marL="675005" lvl="1" indent="-457200" algn="just"/>
            <a:endParaRPr lang="en-US" sz="2350" dirty="0">
              <a:latin typeface="Georgia"/>
            </a:endParaRPr>
          </a:p>
          <a:p>
            <a:pPr marL="675005" lvl="1" indent="-457200" algn="just"/>
            <a:r>
              <a:rPr lang="en-US" sz="2350" dirty="0">
                <a:latin typeface="Georgia"/>
              </a:rPr>
              <a:t>Binder Jetting</a:t>
            </a:r>
          </a:p>
          <a:p>
            <a:pPr marL="1124585" lvl="2" indent="-224790" algn="just"/>
            <a:r>
              <a:rPr lang="en-US" sz="1950" dirty="0">
                <a:latin typeface="Georgia"/>
              </a:rPr>
              <a:t>Likely to not meet structural requirements</a:t>
            </a:r>
          </a:p>
          <a:p>
            <a:pPr marL="675005" lvl="1" indent="-457200" algn="just"/>
            <a:r>
              <a:rPr lang="en-US" sz="2350" dirty="0">
                <a:latin typeface="Georgia"/>
              </a:rPr>
              <a:t>Directed energy deposition</a:t>
            </a:r>
          </a:p>
          <a:p>
            <a:pPr marL="1124585" lvl="2" indent="-224790" algn="just"/>
            <a:r>
              <a:rPr lang="en-US" sz="1950" dirty="0">
                <a:latin typeface="Georgia"/>
              </a:rPr>
              <a:t>Need higher resolution than DED can accommodate</a:t>
            </a:r>
          </a:p>
          <a:p>
            <a:pPr marL="0" indent="0" algn="just">
              <a:buNone/>
            </a:pPr>
            <a:endParaRPr lang="en-US" sz="3137" dirty="0">
              <a:latin typeface="Georgia"/>
            </a:endParaRPr>
          </a:p>
          <a:p>
            <a:pPr marL="0" indent="0">
              <a:buNone/>
            </a:pPr>
            <a:endParaRPr lang="en-US" sz="2743" dirty="0"/>
          </a:p>
          <a:p>
            <a:pPr marL="0" indent="0">
              <a:buNone/>
            </a:pPr>
            <a:endParaRPr lang="en-US" dirty="0"/>
          </a:p>
          <a:p>
            <a:pPr marL="514350" indent="-514350">
              <a:buFont typeface="Calibri Light" panose="020F0302020204030204"/>
              <a:buAutoNum type="alphaUcPeriod"/>
            </a:pPr>
            <a:endParaRPr lang="en-US" dirty="0"/>
          </a:p>
          <a:p>
            <a:pPr marL="514350" indent="-514350">
              <a:buFont typeface="+mj-lt"/>
              <a:buAutoNum type="alphaUcPeriod"/>
            </a:pPr>
            <a:endParaRPr lang="en-US" dirty="0"/>
          </a:p>
        </p:txBody>
      </p:sp>
      <p:sp>
        <p:nvSpPr>
          <p:cNvPr id="4" name="TextBox 3">
            <a:extLst>
              <a:ext uri="{FF2B5EF4-FFF2-40B4-BE49-F238E27FC236}">
                <a16:creationId xmlns:a16="http://schemas.microsoft.com/office/drawing/2014/main" id="{7AE11209-8BCB-5428-6F74-552469B02756}"/>
              </a:ext>
            </a:extLst>
          </p:cNvPr>
          <p:cNvSpPr txBox="1"/>
          <p:nvPr/>
        </p:nvSpPr>
        <p:spPr>
          <a:xfrm>
            <a:off x="4833256" y="1722361"/>
            <a:ext cx="2138439" cy="646331"/>
          </a:xfrm>
          <a:prstGeom prst="rect">
            <a:avLst/>
          </a:prstGeom>
          <a:noFill/>
        </p:spPr>
        <p:txBody>
          <a:bodyPr wrap="square" rtlCol="0">
            <a:spAutoFit/>
          </a:bodyPr>
          <a:lstStyle/>
          <a:p>
            <a:pPr algn="ctr"/>
            <a:r>
              <a:rPr lang="en-US" sz="1800">
                <a:latin typeface="Georgia"/>
              </a:rPr>
              <a:t>(LB-PBF, option 1)</a:t>
            </a:r>
          </a:p>
          <a:p>
            <a:pPr algn="ctr"/>
            <a:endParaRPr lang="en-US"/>
          </a:p>
        </p:txBody>
      </p:sp>
      <p:sp>
        <p:nvSpPr>
          <p:cNvPr id="5" name="TextBox 4">
            <a:extLst>
              <a:ext uri="{FF2B5EF4-FFF2-40B4-BE49-F238E27FC236}">
                <a16:creationId xmlns:a16="http://schemas.microsoft.com/office/drawing/2014/main" id="{851279A3-CE69-C679-2385-87F51BE909F7}"/>
              </a:ext>
            </a:extLst>
          </p:cNvPr>
          <p:cNvSpPr txBox="1"/>
          <p:nvPr/>
        </p:nvSpPr>
        <p:spPr>
          <a:xfrm>
            <a:off x="5793618" y="2491536"/>
            <a:ext cx="2445658" cy="646331"/>
          </a:xfrm>
          <a:prstGeom prst="rect">
            <a:avLst/>
          </a:prstGeom>
          <a:noFill/>
        </p:spPr>
        <p:txBody>
          <a:bodyPr wrap="square" rtlCol="0">
            <a:spAutoFit/>
          </a:bodyPr>
          <a:lstStyle/>
          <a:p>
            <a:pPr marL="675005" lvl="1" indent="-457200" algn="just"/>
            <a:r>
              <a:rPr lang="en-US" sz="1800">
                <a:latin typeface="Georgia"/>
              </a:rPr>
              <a:t>(EB-PBF, option 2)</a:t>
            </a:r>
          </a:p>
          <a:p>
            <a:pPr algn="ctr"/>
            <a:endParaRPr lang="en-US"/>
          </a:p>
        </p:txBody>
      </p:sp>
    </p:spTree>
    <p:custDataLst>
      <p:tags r:id="rId1"/>
    </p:custDataLst>
    <p:extLst>
      <p:ext uri="{BB962C8B-B14F-4D97-AF65-F5344CB8AC3E}">
        <p14:creationId xmlns:p14="http://schemas.microsoft.com/office/powerpoint/2010/main" val="2618898645"/>
      </p:ext>
    </p:extLst>
  </p:cSld>
  <p:clrMapOvr>
    <a:masterClrMapping/>
  </p:clrMapOvr>
  <mc:AlternateContent xmlns:mc="http://schemas.openxmlformats.org/markup-compatibility/2006" xmlns:p14="http://schemas.microsoft.com/office/powerpoint/2010/main">
    <mc:Choice Requires="p14">
      <p:transition spd="slow" p14:dur="2000" advTm="77936"/>
    </mc:Choice>
    <mc:Fallback xmlns="">
      <p:transition spd="slow" advTm="77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AM Process Selection – Down Selecting</a:t>
            </a:r>
          </a:p>
        </p:txBody>
      </p:sp>
      <p:sp>
        <p:nvSpPr>
          <p:cNvPr id="3" name="Content Placeholder 2"/>
          <p:cNvSpPr>
            <a:spLocks noGrp="1"/>
          </p:cNvSpPr>
          <p:nvPr>
            <p:ph idx="1"/>
          </p:nvPr>
        </p:nvSpPr>
        <p:spPr>
          <a:xfrm>
            <a:off x="838200" y="1276351"/>
            <a:ext cx="10515600" cy="4611493"/>
          </a:xfrm>
        </p:spPr>
        <p:txBody>
          <a:bodyPr vert="horz" lIns="91440" tIns="45720" rIns="91440" bIns="45720" rtlCol="0" anchor="t">
            <a:normAutofit/>
          </a:bodyPr>
          <a:lstStyle/>
          <a:p>
            <a:pPr marL="0" indent="0" algn="just">
              <a:buNone/>
            </a:pPr>
            <a:r>
              <a:rPr lang="en-US" sz="2750" dirty="0">
                <a:latin typeface="Georgia"/>
              </a:rPr>
              <a:t>Criteria for Process down-select</a:t>
            </a:r>
            <a:endParaRPr lang="en-US" sz="2750" b="1" dirty="0">
              <a:latin typeface="Georgia"/>
            </a:endParaRPr>
          </a:p>
          <a:p>
            <a:pPr marL="675005" lvl="1" indent="-457200" algn="just"/>
            <a:r>
              <a:rPr lang="en-US" sz="2350" dirty="0">
                <a:latin typeface="Georgia"/>
              </a:rPr>
              <a:t>Feature resolution and minute details</a:t>
            </a:r>
            <a:endParaRPr lang="en-US" sz="2350" dirty="0"/>
          </a:p>
          <a:p>
            <a:pPr marL="675005" lvl="1" indent="-457200" algn="just"/>
            <a:r>
              <a:rPr lang="en-US" sz="2350" dirty="0">
                <a:latin typeface="Georgia"/>
              </a:rPr>
              <a:t>Design features</a:t>
            </a:r>
          </a:p>
          <a:p>
            <a:pPr marL="675005" lvl="1" indent="-457200" algn="just"/>
            <a:r>
              <a:rPr lang="en-US" sz="2350" dirty="0">
                <a:latin typeface="Georgia"/>
              </a:rPr>
              <a:t>Surface finish</a:t>
            </a:r>
          </a:p>
          <a:p>
            <a:pPr marL="675005" lvl="1" indent="-457200" algn="just"/>
            <a:r>
              <a:rPr lang="en-US" sz="2350" dirty="0">
                <a:latin typeface="Georgia"/>
              </a:rPr>
              <a:t>Structural loads</a:t>
            </a:r>
          </a:p>
          <a:p>
            <a:pPr marL="675005" lvl="1" indent="-457200" algn="just"/>
            <a:r>
              <a:rPr lang="en-US" sz="2350" dirty="0">
                <a:latin typeface="Georgia"/>
              </a:rPr>
              <a:t>Support required</a:t>
            </a:r>
          </a:p>
          <a:p>
            <a:pPr marL="675005" lvl="1" indent="-457200" algn="just"/>
            <a:r>
              <a:rPr lang="en-US" sz="2350" dirty="0">
                <a:latin typeface="Georgia"/>
              </a:rPr>
              <a:t>Powder waste</a:t>
            </a:r>
            <a:endParaRPr lang="en-US" dirty="0"/>
          </a:p>
          <a:p>
            <a:pPr marL="675005" lvl="1" indent="-457200" algn="just"/>
            <a:r>
              <a:rPr lang="en-US" sz="2350" dirty="0">
                <a:latin typeface="Georgia"/>
              </a:rPr>
              <a:t>Speed of manufacturing</a:t>
            </a:r>
          </a:p>
          <a:p>
            <a:pPr marL="675005" lvl="1" indent="-457200" algn="just"/>
            <a:r>
              <a:rPr lang="en-US" sz="2350" dirty="0">
                <a:latin typeface="Georgia"/>
              </a:rPr>
              <a:t>Materials that can be used</a:t>
            </a:r>
          </a:p>
          <a:p>
            <a:pPr marL="675005" lvl="1" indent="-457200" algn="just"/>
            <a:r>
              <a:rPr lang="en-US" sz="2350" dirty="0">
                <a:latin typeface="Georgia"/>
              </a:rPr>
              <a:t>Cost of Manufacturing</a:t>
            </a:r>
          </a:p>
          <a:p>
            <a:pPr marL="675005" lvl="1" indent="-457200" algn="just"/>
            <a:r>
              <a:rPr lang="en-US" sz="2350" dirty="0">
                <a:latin typeface="Georgia"/>
              </a:rPr>
              <a:t>Production volume</a:t>
            </a:r>
          </a:p>
          <a:p>
            <a:pPr marL="675005" lvl="1" indent="-457200" algn="just"/>
            <a:endParaRPr lang="en-US" sz="2350" dirty="0">
              <a:latin typeface="Georgia"/>
            </a:endParaRPr>
          </a:p>
          <a:p>
            <a:pPr marL="675005" lvl="1" indent="-457200" algn="just"/>
            <a:endParaRPr lang="en-US" sz="2350" dirty="0">
              <a:latin typeface="Georgia"/>
            </a:endParaRPr>
          </a:p>
          <a:p>
            <a:pPr marL="0" indent="0">
              <a:buNone/>
            </a:pPr>
            <a:endParaRPr lang="en-US" sz="2743" dirty="0">
              <a:latin typeface="Georgia"/>
            </a:endParaRPr>
          </a:p>
          <a:p>
            <a:pPr marL="0" indent="0">
              <a:buNone/>
            </a:pPr>
            <a:endParaRPr lang="en-US" sz="2743" dirty="0"/>
          </a:p>
          <a:p>
            <a:pPr marL="0" indent="0">
              <a:buNone/>
            </a:pPr>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spTree>
    <p:custDataLst>
      <p:tags r:id="rId1"/>
    </p:custDataLst>
    <p:extLst>
      <p:ext uri="{BB962C8B-B14F-4D97-AF65-F5344CB8AC3E}">
        <p14:creationId xmlns:p14="http://schemas.microsoft.com/office/powerpoint/2010/main" val="3400417146"/>
      </p:ext>
    </p:extLst>
  </p:cSld>
  <p:clrMapOvr>
    <a:masterClrMapping/>
  </p:clrMapOvr>
  <mc:AlternateContent xmlns:mc="http://schemas.openxmlformats.org/markup-compatibility/2006" xmlns:p14="http://schemas.microsoft.com/office/powerpoint/2010/main">
    <mc:Choice Requires="p14">
      <p:transition spd="slow" p14:dur="2000" advTm="63539"/>
    </mc:Choice>
    <mc:Fallback xmlns="">
      <p:transition spd="slow" advTm="635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AM Process Selection</a:t>
            </a:r>
          </a:p>
        </p:txBody>
      </p:sp>
      <p:sp>
        <p:nvSpPr>
          <p:cNvPr id="3" name="Content Placeholder 2"/>
          <p:cNvSpPr>
            <a:spLocks noGrp="1"/>
          </p:cNvSpPr>
          <p:nvPr>
            <p:ph idx="1"/>
          </p:nvPr>
        </p:nvSpPr>
        <p:spPr>
          <a:xfrm>
            <a:off x="838200" y="1276351"/>
            <a:ext cx="10515600" cy="4611493"/>
          </a:xfrm>
        </p:spPr>
        <p:txBody>
          <a:bodyPr vert="horz" lIns="91440" tIns="45720" rIns="91440" bIns="45720" rtlCol="0" anchor="t">
            <a:normAutofit fontScale="92500"/>
          </a:bodyPr>
          <a:lstStyle/>
          <a:p>
            <a:pPr algn="just"/>
            <a:r>
              <a:rPr lang="en-US" sz="2800">
                <a:latin typeface="Georgia"/>
              </a:rPr>
              <a:t>Finalist AM process: EB-PBF and LB-PBF</a:t>
            </a:r>
          </a:p>
          <a:p>
            <a:pPr algn="just"/>
            <a:r>
              <a:rPr lang="en-US" sz="2800">
                <a:latin typeface="Georgia"/>
              </a:rPr>
              <a:t>Chosen AM process: EB-PBF</a:t>
            </a:r>
          </a:p>
          <a:p>
            <a:pPr algn="just"/>
            <a:r>
              <a:rPr lang="en-US" sz="2800">
                <a:latin typeface="Georgia"/>
              </a:rPr>
              <a:t>Why?</a:t>
            </a:r>
          </a:p>
          <a:p>
            <a:pPr marL="674846" lvl="1" indent="-224790" algn="just"/>
            <a:r>
              <a:rPr lang="en-US" sz="2407">
                <a:latin typeface="Georgia"/>
              </a:rPr>
              <a:t>One of the main reasons for this decision was the higher surface roughness experienced with EB-PBF. Even though LB-PBF gives better surface resolution, the high roughness can lead to better results within human body environment [1]</a:t>
            </a:r>
          </a:p>
          <a:p>
            <a:pPr marL="674846" lvl="1" indent="-224790" algn="just"/>
            <a:r>
              <a:rPr lang="en-US" sz="2407">
                <a:latin typeface="Georgia"/>
              </a:rPr>
              <a:t>This leads to improved Osseointegration</a:t>
            </a:r>
          </a:p>
          <a:p>
            <a:pPr marL="674846" lvl="1" indent="-224790" algn="just"/>
            <a:r>
              <a:rPr lang="en-US" sz="2407">
                <a:latin typeface="Georgia"/>
              </a:rPr>
              <a:t>High porosity similar to human bone</a:t>
            </a:r>
          </a:p>
          <a:p>
            <a:pPr marL="674846" lvl="1" indent="-224790" algn="just"/>
            <a:r>
              <a:rPr lang="en-US" sz="2407">
                <a:latin typeface="Georgia"/>
              </a:rPr>
              <a:t>EB-PBF is cost effective and has efficient production [2]</a:t>
            </a:r>
          </a:p>
          <a:p>
            <a:pPr marL="674846" lvl="1" indent="-224790" algn="just"/>
            <a:r>
              <a:rPr lang="en-US" sz="2407">
                <a:latin typeface="Georgia"/>
              </a:rPr>
              <a:t>Sandblasting used as post processing for LB-PBF leads to crack formation [2]</a:t>
            </a:r>
          </a:p>
          <a:p>
            <a:pPr marL="674846" lvl="1" indent="-224790" algn="just"/>
            <a:r>
              <a:rPr lang="en-US" sz="2407">
                <a:latin typeface="Georgia"/>
              </a:rPr>
              <a:t>Additionally, one of EB-PBF’s most common fields is biomedical [3]</a:t>
            </a:r>
            <a:endParaRPr lang="en-US" sz="1957">
              <a:latin typeface="Georgia"/>
            </a:endParaRPr>
          </a:p>
          <a:p>
            <a:pPr marL="224790" indent="-224790" algn="just"/>
            <a:endParaRPr lang="en-US" sz="2800">
              <a:latin typeface="Georgia"/>
            </a:endParaRPr>
          </a:p>
          <a:p>
            <a:pPr marL="0" indent="0">
              <a:buNone/>
            </a:pPr>
            <a:endParaRPr lang="en-US" sz="2743"/>
          </a:p>
          <a:p>
            <a:pPr marL="0" indent="0">
              <a:buNone/>
            </a:pPr>
            <a:endParaRPr lang="en-US"/>
          </a:p>
          <a:p>
            <a:pPr marL="514350" indent="-514350">
              <a:buFont typeface="Calibri Light" panose="020F0302020204030204"/>
              <a:buAutoNum type="alphaUcPeriod"/>
            </a:pPr>
            <a:endParaRPr lang="en-US"/>
          </a:p>
          <a:p>
            <a:pPr marL="514350" indent="-514350">
              <a:buFont typeface="Calibri Light" panose="020F0302020204030204"/>
              <a:buAutoNum type="alphaUcPeriod"/>
            </a:pPr>
            <a:endParaRPr lang="en-US"/>
          </a:p>
        </p:txBody>
      </p:sp>
    </p:spTree>
    <p:custDataLst>
      <p:tags r:id="rId1"/>
    </p:custDataLst>
    <p:extLst>
      <p:ext uri="{BB962C8B-B14F-4D97-AF65-F5344CB8AC3E}">
        <p14:creationId xmlns:p14="http://schemas.microsoft.com/office/powerpoint/2010/main" val="3892366530"/>
      </p:ext>
    </p:extLst>
  </p:cSld>
  <p:clrMapOvr>
    <a:masterClrMapping/>
  </p:clrMapOvr>
  <mc:AlternateContent xmlns:mc="http://schemas.openxmlformats.org/markup-compatibility/2006" xmlns:p14="http://schemas.microsoft.com/office/powerpoint/2010/main">
    <mc:Choice Requires="p14">
      <p:transition spd="slow" p14:dur="2000" advTm="53392"/>
    </mc:Choice>
    <mc:Fallback xmlns="">
      <p:transition spd="slow" advTm="53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heckerboard(across)">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2904-78A4-45C2-A48D-8450F57D73DF}"/>
              </a:ext>
            </a:extLst>
          </p:cNvPr>
          <p:cNvSpPr>
            <a:spLocks noGrp="1"/>
          </p:cNvSpPr>
          <p:nvPr>
            <p:ph type="title"/>
          </p:nvPr>
        </p:nvSpPr>
        <p:spPr/>
        <p:txBody>
          <a:bodyPr/>
          <a:lstStyle/>
          <a:p>
            <a:r>
              <a:rPr lang="en-US" b="1" dirty="0"/>
              <a:t>Design - Dimensions</a:t>
            </a:r>
          </a:p>
        </p:txBody>
      </p:sp>
      <p:sp>
        <p:nvSpPr>
          <p:cNvPr id="3" name="Content Placeholder 2">
            <a:extLst>
              <a:ext uri="{FF2B5EF4-FFF2-40B4-BE49-F238E27FC236}">
                <a16:creationId xmlns:a16="http://schemas.microsoft.com/office/drawing/2014/main" id="{F6B1B07D-5CFE-4B6F-B1C5-A31226C81684}"/>
              </a:ext>
            </a:extLst>
          </p:cNvPr>
          <p:cNvSpPr>
            <a:spLocks noGrp="1"/>
          </p:cNvSpPr>
          <p:nvPr>
            <p:ph idx="1"/>
          </p:nvPr>
        </p:nvSpPr>
        <p:spPr/>
        <p:txBody>
          <a:bodyPr/>
          <a:lstStyle/>
          <a:p>
            <a:r>
              <a:rPr lang="en-US"/>
              <a:t>Initial dimensions were given for the “Plate and Screws” project as seen below</a:t>
            </a:r>
          </a:p>
          <a:p>
            <a:r>
              <a:rPr lang="en-US"/>
              <a:t>Plate Dimensions:</a:t>
            </a:r>
          </a:p>
          <a:p>
            <a:pPr lvl="1"/>
            <a:r>
              <a:rPr lang="en-US"/>
              <a:t>30cm length</a:t>
            </a:r>
          </a:p>
          <a:p>
            <a:pPr lvl="1"/>
            <a:r>
              <a:rPr lang="en-US"/>
              <a:t>20cm width (chosen not given)</a:t>
            </a:r>
          </a:p>
          <a:p>
            <a:pPr lvl="1"/>
            <a:r>
              <a:rPr lang="en-US"/>
              <a:t>5mm MAX thickness</a:t>
            </a:r>
          </a:p>
          <a:p>
            <a:r>
              <a:rPr lang="en-US"/>
              <a:t>Screw hole 4mm in diameter</a:t>
            </a:r>
          </a:p>
          <a:p>
            <a:pPr lvl="1"/>
            <a:r>
              <a:rPr lang="en-US"/>
              <a:t>8mm outer diameter that should remain untouched at every hole location</a:t>
            </a:r>
          </a:p>
          <a:p>
            <a:pPr lvl="1"/>
            <a:r>
              <a:rPr lang="en-US"/>
              <a:t>“The minimum edge distance surrounding all bolt holes shall be 2 times the diameter of the bolt hole” [1]</a:t>
            </a:r>
          </a:p>
          <a:p>
            <a:pPr lvl="1"/>
            <a:endParaRPr lang="en-US"/>
          </a:p>
          <a:p>
            <a:pPr lvl="1"/>
            <a:endParaRPr lang="en-US"/>
          </a:p>
        </p:txBody>
      </p:sp>
      <p:pic>
        <p:nvPicPr>
          <p:cNvPr id="5" name="Picture 4" descr="A picture containing circle&#10;&#10;Description automatically generated">
            <a:extLst>
              <a:ext uri="{FF2B5EF4-FFF2-40B4-BE49-F238E27FC236}">
                <a16:creationId xmlns:a16="http://schemas.microsoft.com/office/drawing/2014/main" id="{C6C52828-FB4E-B10F-3952-853CF4110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593" y="1923693"/>
            <a:ext cx="2164207" cy="2080105"/>
          </a:xfrm>
          <a:prstGeom prst="rect">
            <a:avLst/>
          </a:prstGeom>
        </p:spPr>
      </p:pic>
      <p:sp>
        <p:nvSpPr>
          <p:cNvPr id="6" name="Arrow: Right 5">
            <a:extLst>
              <a:ext uri="{FF2B5EF4-FFF2-40B4-BE49-F238E27FC236}">
                <a16:creationId xmlns:a16="http://schemas.microsoft.com/office/drawing/2014/main" id="{97B7D31F-94D3-32C8-C096-92377591B360}"/>
              </a:ext>
            </a:extLst>
          </p:cNvPr>
          <p:cNvSpPr/>
          <p:nvPr/>
        </p:nvSpPr>
        <p:spPr>
          <a:xfrm rot="19652210">
            <a:off x="6665432" y="3148026"/>
            <a:ext cx="2583628" cy="5305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820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2360-24A1-02FD-75D2-F41CE4E57D85}"/>
              </a:ext>
            </a:extLst>
          </p:cNvPr>
          <p:cNvSpPr>
            <a:spLocks noGrp="1"/>
          </p:cNvSpPr>
          <p:nvPr>
            <p:ph type="title"/>
          </p:nvPr>
        </p:nvSpPr>
        <p:spPr/>
        <p:txBody>
          <a:bodyPr/>
          <a:lstStyle/>
          <a:p>
            <a:r>
              <a:rPr lang="en-US" b="1" dirty="0"/>
              <a:t>Design Concepts – Hand Sketches</a:t>
            </a:r>
          </a:p>
        </p:txBody>
      </p:sp>
      <p:sp>
        <p:nvSpPr>
          <p:cNvPr id="3" name="Content Placeholder 2">
            <a:extLst>
              <a:ext uri="{FF2B5EF4-FFF2-40B4-BE49-F238E27FC236}">
                <a16:creationId xmlns:a16="http://schemas.microsoft.com/office/drawing/2014/main" id="{5808ED55-D840-A292-C2FC-0ADE53818B40}"/>
              </a:ext>
            </a:extLst>
          </p:cNvPr>
          <p:cNvSpPr>
            <a:spLocks noGrp="1"/>
          </p:cNvSpPr>
          <p:nvPr>
            <p:ph idx="1"/>
          </p:nvPr>
        </p:nvSpPr>
        <p:spPr/>
        <p:txBody>
          <a:bodyPr/>
          <a:lstStyle/>
          <a:p>
            <a:r>
              <a:rPr lang="en-US"/>
              <a:t>One of the initial steps of a successful design is referred to as “Hand-sketching”. This phase is always found in early stages of design thinking [1]</a:t>
            </a:r>
          </a:p>
          <a:p>
            <a:r>
              <a:rPr lang="en-US"/>
              <a:t>Design-sketching skills tremendously help in communicating an idea in a quick and efficient way. It has also been proven that there is a robust link between “a designer’s ability to sketch and their ability to visualize in their heads or through prototypes [2]</a:t>
            </a:r>
          </a:p>
          <a:p>
            <a:r>
              <a:rPr lang="en-US"/>
              <a:t>For the reasons stated above, we decided to sketch our four initial design concepts before going into 3D modeling. They will be presented in the following slide</a:t>
            </a:r>
          </a:p>
          <a:p>
            <a:endParaRPr lang="en-US"/>
          </a:p>
        </p:txBody>
      </p:sp>
    </p:spTree>
    <p:extLst>
      <p:ext uri="{BB962C8B-B14F-4D97-AF65-F5344CB8AC3E}">
        <p14:creationId xmlns:p14="http://schemas.microsoft.com/office/powerpoint/2010/main" val="1432926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0039-C8D4-2E65-9089-522DED752734}"/>
              </a:ext>
            </a:extLst>
          </p:cNvPr>
          <p:cNvSpPr>
            <a:spLocks noGrp="1"/>
          </p:cNvSpPr>
          <p:nvPr>
            <p:ph type="title"/>
          </p:nvPr>
        </p:nvSpPr>
        <p:spPr/>
        <p:txBody>
          <a:bodyPr/>
          <a:lstStyle/>
          <a:p>
            <a:r>
              <a:rPr lang="en-US" b="1" dirty="0"/>
              <a:t>Design Concepts – Hand Sketches</a:t>
            </a:r>
          </a:p>
        </p:txBody>
      </p:sp>
      <p:pic>
        <p:nvPicPr>
          <p:cNvPr id="4" name="Picture 3" descr="Diagram&#10;&#10;Description automatically generated">
            <a:extLst>
              <a:ext uri="{FF2B5EF4-FFF2-40B4-BE49-F238E27FC236}">
                <a16:creationId xmlns:a16="http://schemas.microsoft.com/office/drawing/2014/main" id="{96B1A5EA-CBA7-CE5C-713E-616EEFF6D2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6417" y="1163322"/>
            <a:ext cx="3752035" cy="2424768"/>
          </a:xfrm>
          <a:prstGeom prst="rect">
            <a:avLst/>
          </a:prstGeom>
        </p:spPr>
      </p:pic>
      <p:pic>
        <p:nvPicPr>
          <p:cNvPr id="5" name="Picture 4" descr="Diagram&#10;&#10;Description automatically generated">
            <a:extLst>
              <a:ext uri="{FF2B5EF4-FFF2-40B4-BE49-F238E27FC236}">
                <a16:creationId xmlns:a16="http://schemas.microsoft.com/office/drawing/2014/main" id="{033BF103-ABB0-5911-7737-049A4A952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774" y="3752282"/>
            <a:ext cx="4465320" cy="2168631"/>
          </a:xfrm>
          <a:prstGeom prst="rect">
            <a:avLst/>
          </a:prstGeom>
        </p:spPr>
      </p:pic>
      <p:pic>
        <p:nvPicPr>
          <p:cNvPr id="6" name="Picture 5" descr="Text, letter&#10;&#10;Description automatically generated">
            <a:extLst>
              <a:ext uri="{FF2B5EF4-FFF2-40B4-BE49-F238E27FC236}">
                <a16:creationId xmlns:a16="http://schemas.microsoft.com/office/drawing/2014/main" id="{37448763-D78F-5401-31D9-0E9954998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549" y="3726030"/>
            <a:ext cx="3509902" cy="2359075"/>
          </a:xfrm>
          <a:prstGeom prst="rect">
            <a:avLst/>
          </a:prstGeom>
        </p:spPr>
      </p:pic>
      <p:pic>
        <p:nvPicPr>
          <p:cNvPr id="7" name="Picture 6" descr="Diagram&#10;&#10;Description automatically generated">
            <a:extLst>
              <a:ext uri="{FF2B5EF4-FFF2-40B4-BE49-F238E27FC236}">
                <a16:creationId xmlns:a16="http://schemas.microsoft.com/office/drawing/2014/main" id="{24254F1A-D81D-8CE4-ED75-49CB0BA0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548" y="983791"/>
            <a:ext cx="3096628" cy="2813320"/>
          </a:xfrm>
          <a:prstGeom prst="rect">
            <a:avLst/>
          </a:prstGeom>
        </p:spPr>
      </p:pic>
      <p:sp>
        <p:nvSpPr>
          <p:cNvPr id="8" name="Rectangle 7">
            <a:extLst>
              <a:ext uri="{FF2B5EF4-FFF2-40B4-BE49-F238E27FC236}">
                <a16:creationId xmlns:a16="http://schemas.microsoft.com/office/drawing/2014/main" id="{6AAE5F5C-6A19-E3CF-7E76-B44A644F6C40}"/>
              </a:ext>
            </a:extLst>
          </p:cNvPr>
          <p:cNvSpPr/>
          <p:nvPr/>
        </p:nvSpPr>
        <p:spPr>
          <a:xfrm>
            <a:off x="1313559" y="1054871"/>
            <a:ext cx="3096628" cy="27198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6433A0-BE93-4840-6AB7-A1190FC98617}"/>
              </a:ext>
            </a:extLst>
          </p:cNvPr>
          <p:cNvSpPr/>
          <p:nvPr/>
        </p:nvSpPr>
        <p:spPr>
          <a:xfrm>
            <a:off x="1002191" y="3902372"/>
            <a:ext cx="3741260" cy="209755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29D586-FC6F-7644-737C-998A9D60B597}"/>
              </a:ext>
            </a:extLst>
          </p:cNvPr>
          <p:cNvSpPr/>
          <p:nvPr/>
        </p:nvSpPr>
        <p:spPr>
          <a:xfrm>
            <a:off x="7509529" y="1023296"/>
            <a:ext cx="3368913" cy="25647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3E9E32-254C-6564-A0A4-6CCABCBF5FF3}"/>
              </a:ext>
            </a:extLst>
          </p:cNvPr>
          <p:cNvSpPr/>
          <p:nvPr/>
        </p:nvSpPr>
        <p:spPr>
          <a:xfrm>
            <a:off x="6724487" y="3758713"/>
            <a:ext cx="4465321" cy="224121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1DCEBC4-AA18-5DC4-05B6-FDC59C23A4FE}"/>
              </a:ext>
            </a:extLst>
          </p:cNvPr>
          <p:cNvSpPr/>
          <p:nvPr/>
        </p:nvSpPr>
        <p:spPr>
          <a:xfrm>
            <a:off x="5108111" y="2070391"/>
            <a:ext cx="1623482" cy="711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08872CB4-6626-A881-6D75-3A0839E55E4A}"/>
              </a:ext>
            </a:extLst>
          </p:cNvPr>
          <p:cNvSpPr/>
          <p:nvPr/>
        </p:nvSpPr>
        <p:spPr>
          <a:xfrm rot="10800000">
            <a:off x="4922228" y="4595547"/>
            <a:ext cx="1623482" cy="711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CC6065-E8AF-9EF4-BE4F-6E86267D8E17}"/>
              </a:ext>
            </a:extLst>
          </p:cNvPr>
          <p:cNvSpPr/>
          <p:nvPr/>
        </p:nvSpPr>
        <p:spPr>
          <a:xfrm>
            <a:off x="1444317" y="2466796"/>
            <a:ext cx="582179" cy="59667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3BFE68-8B2F-2270-D131-3D9A81ABA7AA}"/>
              </a:ext>
            </a:extLst>
          </p:cNvPr>
          <p:cNvSpPr/>
          <p:nvPr/>
        </p:nvSpPr>
        <p:spPr>
          <a:xfrm>
            <a:off x="6915327" y="4120791"/>
            <a:ext cx="582179" cy="59667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35F846-34C6-A1F4-2233-E7A4FDD7ECBD}"/>
              </a:ext>
            </a:extLst>
          </p:cNvPr>
          <p:cNvSpPr/>
          <p:nvPr/>
        </p:nvSpPr>
        <p:spPr>
          <a:xfrm>
            <a:off x="3349530" y="4031290"/>
            <a:ext cx="582179" cy="59667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9E2145-FD4D-5803-9B1E-56F259D6D4A7}"/>
              </a:ext>
            </a:extLst>
          </p:cNvPr>
          <p:cNvSpPr/>
          <p:nvPr/>
        </p:nvSpPr>
        <p:spPr>
          <a:xfrm>
            <a:off x="10045179" y="2791483"/>
            <a:ext cx="582179" cy="59667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0FDC66-711B-BC8D-CEBF-E4722A6EAEB1}"/>
              </a:ext>
            </a:extLst>
          </p:cNvPr>
          <p:cNvSpPr txBox="1"/>
          <p:nvPr/>
        </p:nvSpPr>
        <p:spPr>
          <a:xfrm>
            <a:off x="1596484" y="2587912"/>
            <a:ext cx="424433" cy="369332"/>
          </a:xfrm>
          <a:prstGeom prst="rect">
            <a:avLst/>
          </a:prstGeom>
          <a:noFill/>
        </p:spPr>
        <p:txBody>
          <a:bodyPr wrap="square" rtlCol="0">
            <a:spAutoFit/>
          </a:bodyPr>
          <a:lstStyle/>
          <a:p>
            <a:r>
              <a:rPr lang="en-US"/>
              <a:t>1</a:t>
            </a:r>
          </a:p>
        </p:txBody>
      </p:sp>
      <p:sp>
        <p:nvSpPr>
          <p:cNvPr id="20" name="TextBox 19">
            <a:extLst>
              <a:ext uri="{FF2B5EF4-FFF2-40B4-BE49-F238E27FC236}">
                <a16:creationId xmlns:a16="http://schemas.microsoft.com/office/drawing/2014/main" id="{447546B5-3F16-A69E-3302-67B15B894420}"/>
              </a:ext>
            </a:extLst>
          </p:cNvPr>
          <p:cNvSpPr txBox="1"/>
          <p:nvPr/>
        </p:nvSpPr>
        <p:spPr>
          <a:xfrm>
            <a:off x="10191750" y="2894389"/>
            <a:ext cx="424433" cy="369332"/>
          </a:xfrm>
          <a:prstGeom prst="rect">
            <a:avLst/>
          </a:prstGeom>
          <a:noFill/>
        </p:spPr>
        <p:txBody>
          <a:bodyPr wrap="square" rtlCol="0">
            <a:spAutoFit/>
          </a:bodyPr>
          <a:lstStyle/>
          <a:p>
            <a:r>
              <a:rPr lang="en-US"/>
              <a:t>2</a:t>
            </a:r>
          </a:p>
        </p:txBody>
      </p:sp>
      <p:sp>
        <p:nvSpPr>
          <p:cNvPr id="21" name="TextBox 20">
            <a:extLst>
              <a:ext uri="{FF2B5EF4-FFF2-40B4-BE49-F238E27FC236}">
                <a16:creationId xmlns:a16="http://schemas.microsoft.com/office/drawing/2014/main" id="{B573FE29-63FC-077E-3568-763F837ADC0C}"/>
              </a:ext>
            </a:extLst>
          </p:cNvPr>
          <p:cNvSpPr txBox="1"/>
          <p:nvPr/>
        </p:nvSpPr>
        <p:spPr>
          <a:xfrm>
            <a:off x="3507276" y="4144962"/>
            <a:ext cx="424433" cy="369332"/>
          </a:xfrm>
          <a:prstGeom prst="rect">
            <a:avLst/>
          </a:prstGeom>
          <a:noFill/>
        </p:spPr>
        <p:txBody>
          <a:bodyPr wrap="square" rtlCol="0">
            <a:spAutoFit/>
          </a:bodyPr>
          <a:lstStyle/>
          <a:p>
            <a:r>
              <a:rPr lang="en-US"/>
              <a:t>4</a:t>
            </a:r>
          </a:p>
        </p:txBody>
      </p:sp>
      <p:sp>
        <p:nvSpPr>
          <p:cNvPr id="22" name="TextBox 21">
            <a:extLst>
              <a:ext uri="{FF2B5EF4-FFF2-40B4-BE49-F238E27FC236}">
                <a16:creationId xmlns:a16="http://schemas.microsoft.com/office/drawing/2014/main" id="{C9252DE7-7726-0349-7C7F-FCF2F0D1EDE6}"/>
              </a:ext>
            </a:extLst>
          </p:cNvPr>
          <p:cNvSpPr txBox="1"/>
          <p:nvPr/>
        </p:nvSpPr>
        <p:spPr>
          <a:xfrm>
            <a:off x="7070119" y="4226215"/>
            <a:ext cx="424433" cy="369332"/>
          </a:xfrm>
          <a:prstGeom prst="rect">
            <a:avLst/>
          </a:prstGeom>
          <a:noFill/>
        </p:spPr>
        <p:txBody>
          <a:bodyPr wrap="square" rtlCol="0">
            <a:spAutoFit/>
          </a:bodyPr>
          <a:lstStyle/>
          <a:p>
            <a:r>
              <a:rPr lang="en-US"/>
              <a:t>3</a:t>
            </a:r>
          </a:p>
        </p:txBody>
      </p:sp>
    </p:spTree>
    <p:extLst>
      <p:ext uri="{BB962C8B-B14F-4D97-AF65-F5344CB8AC3E}">
        <p14:creationId xmlns:p14="http://schemas.microsoft.com/office/powerpoint/2010/main" val="173179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p:txBody>
          <a:bodyPr/>
          <a:lstStyle/>
          <a:p>
            <a:r>
              <a:rPr lang="en-US" b="1" dirty="0"/>
              <a:t>Design Concepts – Making a Decision</a:t>
            </a:r>
          </a:p>
        </p:txBody>
      </p:sp>
      <p:sp>
        <p:nvSpPr>
          <p:cNvPr id="3" name="Content Placeholder 2">
            <a:extLst>
              <a:ext uri="{FF2B5EF4-FFF2-40B4-BE49-F238E27FC236}">
                <a16:creationId xmlns:a16="http://schemas.microsoft.com/office/drawing/2014/main" id="{D305ED45-1A39-FA14-B391-C096D6C86930}"/>
              </a:ext>
            </a:extLst>
          </p:cNvPr>
          <p:cNvSpPr>
            <a:spLocks noGrp="1"/>
          </p:cNvSpPr>
          <p:nvPr>
            <p:ph idx="1"/>
          </p:nvPr>
        </p:nvSpPr>
        <p:spPr/>
        <p:txBody>
          <a:bodyPr>
            <a:normAutofit fontScale="92500"/>
          </a:bodyPr>
          <a:lstStyle/>
          <a:p>
            <a:r>
              <a:rPr lang="en-US" sz="2800">
                <a:latin typeface="Georgia"/>
              </a:rPr>
              <a:t>Lattice Structures can help in weight reduction. Less material will be used, and the strength will be distributed accordingly. This could lead “to enormous energy and cost savings” [1]</a:t>
            </a:r>
          </a:p>
          <a:p>
            <a:r>
              <a:rPr lang="en-US" sz="2800">
                <a:latin typeface="Georgia"/>
              </a:rPr>
              <a:t>A recent study proved that the Gyroid unit cell performs well in energy absorption applications (non-extreme ones). The gyroid structure has good mechanical properties [2]</a:t>
            </a:r>
          </a:p>
          <a:p>
            <a:r>
              <a:rPr lang="en-US" sz="2800">
                <a:latin typeface="Georgia"/>
              </a:rPr>
              <a:t>Topology Optimization is a freeform material distribution technique. It gives the part better structural performance and material removal can be controlled as needed [3]</a:t>
            </a:r>
          </a:p>
          <a:p>
            <a:r>
              <a:rPr lang="en-US" sz="2800">
                <a:latin typeface="Georgia"/>
              </a:rPr>
              <a:t>Going lightweight is essential for such applications. These Opportunistic Design for Additive Manufacturing methods (Topology Optimization and lattices) have been done in </a:t>
            </a:r>
            <a:r>
              <a:rPr lang="en-US" sz="2800" err="1">
                <a:latin typeface="Georgia"/>
              </a:rPr>
              <a:t>nTopology</a:t>
            </a:r>
            <a:endParaRPr lang="en-US" sz="2800">
              <a:latin typeface="Georgia"/>
            </a:endParaRPr>
          </a:p>
          <a:p>
            <a:endParaRPr lang="en-US" sz="2800">
              <a:latin typeface="Georgia"/>
            </a:endParaRPr>
          </a:p>
          <a:p>
            <a:endParaRPr lang="en-US"/>
          </a:p>
        </p:txBody>
      </p:sp>
    </p:spTree>
    <p:extLst>
      <p:ext uri="{BB962C8B-B14F-4D97-AF65-F5344CB8AC3E}">
        <p14:creationId xmlns:p14="http://schemas.microsoft.com/office/powerpoint/2010/main" val="4187055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Design - Initial</a:t>
            </a:r>
          </a:p>
        </p:txBody>
      </p:sp>
      <p:sp>
        <p:nvSpPr>
          <p:cNvPr id="3" name="Content Placeholder 2"/>
          <p:cNvSpPr>
            <a:spLocks noGrp="1"/>
          </p:cNvSpPr>
          <p:nvPr>
            <p:ph idx="1"/>
          </p:nvPr>
        </p:nvSpPr>
        <p:spPr>
          <a:xfrm>
            <a:off x="838200" y="1276352"/>
            <a:ext cx="10515600" cy="2529838"/>
          </a:xfrm>
        </p:spPr>
        <p:txBody>
          <a:bodyPr vert="horz" lIns="91440" tIns="45720" rIns="91440" bIns="45720" rtlCol="0" anchor="t">
            <a:normAutofit fontScale="77500" lnSpcReduction="20000"/>
          </a:bodyPr>
          <a:lstStyle/>
          <a:p>
            <a:pPr marL="224790" indent="-224790"/>
            <a:r>
              <a:rPr lang="en-US" sz="2750" dirty="0">
                <a:latin typeface="Georgia"/>
              </a:rPr>
              <a:t>This model is not considered a design concept. It is the initial geometry that will help produce future iterations</a:t>
            </a:r>
          </a:p>
          <a:p>
            <a:pPr marL="224790" indent="-224790"/>
            <a:r>
              <a:rPr lang="en-US" sz="2750" dirty="0">
                <a:latin typeface="Georgia"/>
              </a:rPr>
              <a:t>It will also be compared to the other designs for lighter weight and higher strength</a:t>
            </a:r>
          </a:p>
          <a:p>
            <a:pPr marL="224790" indent="-224790"/>
            <a:r>
              <a:rPr lang="en-US" sz="2750" dirty="0">
                <a:latin typeface="Georgia"/>
              </a:rPr>
              <a:t>For the extra material around the holes, we used the “do not merge result” icon in the Solid Works extrude feature</a:t>
            </a:r>
          </a:p>
          <a:p>
            <a:pPr marL="224790" indent="-224790"/>
            <a:r>
              <a:rPr lang="en-US" sz="2750" dirty="0">
                <a:latin typeface="Georgia"/>
              </a:rPr>
              <a:t>With that being said, we will be able to have the surrounding material as separate parts in </a:t>
            </a:r>
            <a:r>
              <a:rPr lang="en-US" sz="2750" dirty="0" err="1">
                <a:latin typeface="Georgia"/>
              </a:rPr>
              <a:t>nTopology</a:t>
            </a:r>
            <a:r>
              <a:rPr lang="en-US" sz="2750" dirty="0">
                <a:latin typeface="Georgia"/>
              </a:rPr>
              <a:t>, which will help us in later applications such as Topology Optimization and Lattice Structure</a:t>
            </a:r>
          </a:p>
          <a:p>
            <a:pPr marL="224790" indent="-224790"/>
            <a:endParaRPr lang="en-US" dirty="0"/>
          </a:p>
          <a:p>
            <a:pPr marL="224790" indent="-224790"/>
            <a:endParaRPr lang="en-US" dirty="0"/>
          </a:p>
          <a:p>
            <a:pPr marL="224790" indent="-224790"/>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pic>
        <p:nvPicPr>
          <p:cNvPr id="7" name="Picture 6" descr="Shape&#10;&#10;Description automatically generated">
            <a:extLst>
              <a:ext uri="{FF2B5EF4-FFF2-40B4-BE49-F238E27FC236}">
                <a16:creationId xmlns:a16="http://schemas.microsoft.com/office/drawing/2014/main" id="{2E5D1CCE-6D4C-DFE2-45DC-5C024FD1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860" y="3520438"/>
            <a:ext cx="3810400" cy="2335529"/>
          </a:xfrm>
          <a:prstGeom prst="rect">
            <a:avLst/>
          </a:prstGeom>
        </p:spPr>
      </p:pic>
      <p:pic>
        <p:nvPicPr>
          <p:cNvPr id="6" name="Picture 5">
            <a:extLst>
              <a:ext uri="{FF2B5EF4-FFF2-40B4-BE49-F238E27FC236}">
                <a16:creationId xmlns:a16="http://schemas.microsoft.com/office/drawing/2014/main" id="{E8A240CA-C881-1610-BC8E-75548CAC7B3B}"/>
              </a:ext>
            </a:extLst>
          </p:cNvPr>
          <p:cNvPicPr>
            <a:picLocks noChangeAspect="1"/>
          </p:cNvPicPr>
          <p:nvPr/>
        </p:nvPicPr>
        <p:blipFill>
          <a:blip r:embed="rId4"/>
          <a:stretch>
            <a:fillRect/>
          </a:stretch>
        </p:blipFill>
        <p:spPr>
          <a:xfrm flipV="1">
            <a:off x="542150" y="4052974"/>
            <a:ext cx="4953775" cy="556556"/>
          </a:xfrm>
          <a:prstGeom prst="rect">
            <a:avLst/>
          </a:prstGeom>
        </p:spPr>
      </p:pic>
    </p:spTree>
    <p:extLst>
      <p:ext uri="{BB962C8B-B14F-4D97-AF65-F5344CB8AC3E}">
        <p14:creationId xmlns:p14="http://schemas.microsoft.com/office/powerpoint/2010/main" val="2379889574"/>
      </p:ext>
    </p:extLst>
  </p:cSld>
  <p:clrMapOvr>
    <a:masterClrMapping/>
  </p:clrMapOvr>
  <mc:AlternateContent xmlns:mc="http://schemas.openxmlformats.org/markup-compatibility/2006" xmlns:p14="http://schemas.microsoft.com/office/powerpoint/2010/main">
    <mc:Choice Requires="p14">
      <p:transition spd="slow" p14:dur="2000" advTm="17541"/>
    </mc:Choice>
    <mc:Fallback xmlns="">
      <p:transition spd="slow" advTm="1754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75F06C68-188D-425A-B23D-60EB79387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380" y="3701231"/>
            <a:ext cx="4432826" cy="2416176"/>
          </a:xfrm>
          <a:prstGeom prst="rect">
            <a:avLst/>
          </a:prstGeom>
        </p:spPr>
      </p:pic>
      <p:sp>
        <p:nvSpPr>
          <p:cNvPr id="2" name="Title 1"/>
          <p:cNvSpPr>
            <a:spLocks noGrp="1"/>
          </p:cNvSpPr>
          <p:nvPr>
            <p:ph type="title"/>
          </p:nvPr>
        </p:nvSpPr>
        <p:spPr/>
        <p:txBody>
          <a:bodyPr>
            <a:normAutofit fontScale="90000"/>
          </a:bodyPr>
          <a:lstStyle/>
          <a:p>
            <a:r>
              <a:rPr lang="en-US" b="1" dirty="0"/>
              <a:t>Design – Loading and Boundary Conditions</a:t>
            </a:r>
          </a:p>
        </p:txBody>
      </p:sp>
      <p:sp>
        <p:nvSpPr>
          <p:cNvPr id="3" name="Content Placeholder 2"/>
          <p:cNvSpPr>
            <a:spLocks noGrp="1"/>
          </p:cNvSpPr>
          <p:nvPr>
            <p:ph idx="1"/>
          </p:nvPr>
        </p:nvSpPr>
        <p:spPr>
          <a:xfrm>
            <a:off x="838200" y="1276350"/>
            <a:ext cx="10515600" cy="3124199"/>
          </a:xfrm>
        </p:spPr>
        <p:txBody>
          <a:bodyPr>
            <a:normAutofit fontScale="92500" lnSpcReduction="20000"/>
          </a:bodyPr>
          <a:lstStyle/>
          <a:p>
            <a:r>
              <a:rPr lang="en-US"/>
              <a:t>The design failure criteria will be followed to determine whether the model passes or fails</a:t>
            </a:r>
          </a:p>
          <a:p>
            <a:r>
              <a:rPr lang="en-US"/>
              <a:t>The image below shows the three criteria to test for:</a:t>
            </a:r>
          </a:p>
          <a:p>
            <a:pPr lvl="1"/>
            <a:r>
              <a:rPr lang="en-US"/>
              <a:t>A = Axial loads of 2625 N (3.5 BW)</a:t>
            </a:r>
          </a:p>
          <a:p>
            <a:pPr lvl="1"/>
            <a:r>
              <a:rPr lang="en-US"/>
              <a:t>T = Axial torsion of 75 Nm (0.1 </a:t>
            </a:r>
            <a:r>
              <a:rPr lang="en-US" err="1"/>
              <a:t>BW.m</a:t>
            </a:r>
            <a:r>
              <a:rPr lang="en-US"/>
              <a:t>)</a:t>
            </a:r>
          </a:p>
          <a:p>
            <a:pPr lvl="1"/>
            <a:r>
              <a:rPr lang="en-US"/>
              <a:t>B = Bending moment of 225 Nm (0.3 </a:t>
            </a:r>
            <a:r>
              <a:rPr lang="en-US" err="1"/>
              <a:t>BW.m</a:t>
            </a:r>
            <a:r>
              <a:rPr lang="en-US"/>
              <a:t>)</a:t>
            </a:r>
          </a:p>
          <a:p>
            <a:r>
              <a:rPr lang="en-US"/>
              <a:t>Additionally, the black holes are considered to be fixtures (assuming rigid connection between screws and plate)</a:t>
            </a:r>
          </a:p>
          <a:p>
            <a:r>
              <a:rPr lang="en-US"/>
              <a:t>150-500</a:t>
            </a:r>
            <a:r>
              <a:rPr lang="en-US" sz="2700"/>
              <a:t>µm axial displacement during loading</a:t>
            </a:r>
          </a:p>
          <a:p>
            <a:pPr lvl="1"/>
            <a:endParaRPr lang="en-US"/>
          </a:p>
          <a:p>
            <a:endParaRPr lang="en-US"/>
          </a:p>
          <a:p>
            <a:pPr marL="514350" indent="-514350">
              <a:buFont typeface="+mj-lt"/>
              <a:buAutoNum type="alphaUcPeriod"/>
            </a:pPr>
            <a:endParaRPr lang="en-US"/>
          </a:p>
          <a:p>
            <a:pPr marL="514350" indent="-514350">
              <a:buFont typeface="+mj-lt"/>
              <a:buAutoNum type="alphaUcPeriod"/>
            </a:pPr>
            <a:endParaRPr lang="en-US"/>
          </a:p>
        </p:txBody>
      </p:sp>
    </p:spTree>
    <p:extLst>
      <p:ext uri="{BB962C8B-B14F-4D97-AF65-F5344CB8AC3E}">
        <p14:creationId xmlns:p14="http://schemas.microsoft.com/office/powerpoint/2010/main" val="3207062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A432-99D3-F990-0150-29DD8D9B368A}"/>
              </a:ext>
            </a:extLst>
          </p:cNvPr>
          <p:cNvSpPr>
            <a:spLocks noGrp="1"/>
          </p:cNvSpPr>
          <p:nvPr>
            <p:ph type="title"/>
          </p:nvPr>
        </p:nvSpPr>
        <p:spPr/>
        <p:txBody>
          <a:bodyPr/>
          <a:lstStyle/>
          <a:p>
            <a:r>
              <a:rPr lang="en-US" b="1" dirty="0"/>
              <a:t>Initial Finite Element Analysis</a:t>
            </a:r>
          </a:p>
        </p:txBody>
      </p:sp>
      <p:sp>
        <p:nvSpPr>
          <p:cNvPr id="3" name="Content Placeholder 2">
            <a:extLst>
              <a:ext uri="{FF2B5EF4-FFF2-40B4-BE49-F238E27FC236}">
                <a16:creationId xmlns:a16="http://schemas.microsoft.com/office/drawing/2014/main" id="{2541965A-82F0-15E2-659E-BDBDFA3BD482}"/>
              </a:ext>
            </a:extLst>
          </p:cNvPr>
          <p:cNvSpPr>
            <a:spLocks noGrp="1"/>
          </p:cNvSpPr>
          <p:nvPr>
            <p:ph idx="1"/>
          </p:nvPr>
        </p:nvSpPr>
        <p:spPr/>
        <p:txBody>
          <a:bodyPr/>
          <a:lstStyle/>
          <a:p>
            <a:r>
              <a:rPr lang="en-US" dirty="0"/>
              <a:t>Concurrent loading conditions from before</a:t>
            </a:r>
          </a:p>
          <a:p>
            <a:r>
              <a:rPr lang="en-US" dirty="0"/>
              <a:t>Initial Axial displacement of ~300um before topology optimization</a:t>
            </a:r>
          </a:p>
          <a:p>
            <a:r>
              <a:rPr lang="en-US" dirty="0"/>
              <a:t>Initial mass 130.08 grams</a:t>
            </a:r>
          </a:p>
          <a:p>
            <a:endParaRPr lang="en-US" dirty="0"/>
          </a:p>
          <a:p>
            <a:endParaRPr lang="en-US" dirty="0"/>
          </a:p>
        </p:txBody>
      </p:sp>
      <p:pic>
        <p:nvPicPr>
          <p:cNvPr id="11" name="Picture 10">
            <a:extLst>
              <a:ext uri="{FF2B5EF4-FFF2-40B4-BE49-F238E27FC236}">
                <a16:creationId xmlns:a16="http://schemas.microsoft.com/office/drawing/2014/main" id="{3C5483F8-AB00-E693-472E-70C817B69F0F}"/>
              </a:ext>
            </a:extLst>
          </p:cNvPr>
          <p:cNvPicPr>
            <a:picLocks noChangeAspect="1"/>
          </p:cNvPicPr>
          <p:nvPr/>
        </p:nvPicPr>
        <p:blipFill rotWithShape="1">
          <a:blip r:embed="rId3">
            <a:extLst>
              <a:ext uri="{28A0092B-C50C-407E-A947-70E740481C1C}">
                <a14:useLocalDpi xmlns:a14="http://schemas.microsoft.com/office/drawing/2010/main" val="0"/>
              </a:ext>
            </a:extLst>
          </a:blip>
          <a:srcRect l="45392" t="30051" r="41718" b="15530"/>
          <a:stretch/>
        </p:blipFill>
        <p:spPr>
          <a:xfrm>
            <a:off x="9041973" y="2533649"/>
            <a:ext cx="1521253" cy="3451861"/>
          </a:xfrm>
          <a:prstGeom prst="rect">
            <a:avLst/>
          </a:prstGeom>
          <a:noFill/>
          <a:ln>
            <a:solidFill>
              <a:schemeClr val="tx1"/>
            </a:solidFill>
          </a:ln>
        </p:spPr>
      </p:pic>
      <p:pic>
        <p:nvPicPr>
          <p:cNvPr id="13" name="Picture 12" descr="A screenshot of a computer&#10;&#10;Description automatically generated with medium confidence">
            <a:extLst>
              <a:ext uri="{FF2B5EF4-FFF2-40B4-BE49-F238E27FC236}">
                <a16:creationId xmlns:a16="http://schemas.microsoft.com/office/drawing/2014/main" id="{0B64AF71-3DEA-B297-B818-EE248ED67E32}"/>
              </a:ext>
            </a:extLst>
          </p:cNvPr>
          <p:cNvPicPr>
            <a:picLocks noChangeAspect="1"/>
          </p:cNvPicPr>
          <p:nvPr/>
        </p:nvPicPr>
        <p:blipFill rotWithShape="1">
          <a:blip r:embed="rId4">
            <a:extLst>
              <a:ext uri="{28A0092B-C50C-407E-A947-70E740481C1C}">
                <a14:useLocalDpi xmlns:a14="http://schemas.microsoft.com/office/drawing/2010/main" val="0"/>
              </a:ext>
            </a:extLst>
          </a:blip>
          <a:srcRect l="40781" t="27907" r="38515" b="17151"/>
          <a:stretch/>
        </p:blipFill>
        <p:spPr>
          <a:xfrm>
            <a:off x="5541535" y="2459355"/>
            <a:ext cx="2524125" cy="3600450"/>
          </a:xfrm>
          <a:prstGeom prst="rect">
            <a:avLst/>
          </a:prstGeom>
          <a:solidFill>
            <a:schemeClr val="tx1"/>
          </a:solidFill>
          <a:ln>
            <a:solidFill>
              <a:schemeClr val="tx1"/>
            </a:solidFill>
          </a:ln>
          <a:effectLst>
            <a:softEdge rad="0"/>
          </a:effectLst>
        </p:spPr>
      </p:pic>
    </p:spTree>
    <p:extLst>
      <p:ext uri="{BB962C8B-B14F-4D97-AF65-F5344CB8AC3E}">
        <p14:creationId xmlns:p14="http://schemas.microsoft.com/office/powerpoint/2010/main" val="3554820307"/>
      </p:ext>
    </p:extLst>
  </p:cSld>
  <p:clrMapOvr>
    <a:masterClrMapping/>
  </p:clrMapOvr>
  <mc:AlternateContent xmlns:mc="http://schemas.openxmlformats.org/markup-compatibility/2006" xmlns:p14="http://schemas.microsoft.com/office/powerpoint/2010/main">
    <mc:Choice Requires="p14">
      <p:transition spd="slow" p14:dur="2000" advTm="20652"/>
    </mc:Choice>
    <mc:Fallback xmlns="">
      <p:transition spd="slow" advTm="2065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Team Organization</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sz="2750">
              <a:latin typeface="Georgia"/>
            </a:endParaRPr>
          </a:p>
          <a:p>
            <a:pPr marL="514350" indent="-514350">
              <a:buFont typeface="+mj-lt"/>
              <a:buAutoNum type="alphaUcPeriod"/>
            </a:pPr>
            <a:endParaRPr lang="en-US"/>
          </a:p>
          <a:p>
            <a:pPr marL="514350" indent="-514350">
              <a:buFont typeface="+mj-lt"/>
              <a:buAutoNum type="alphaUcPeriod"/>
            </a:pPr>
            <a:endParaRPr lang="en-US"/>
          </a:p>
        </p:txBody>
      </p:sp>
      <p:graphicFrame>
        <p:nvGraphicFramePr>
          <p:cNvPr id="4" name="Table 3">
            <a:extLst>
              <a:ext uri="{FF2B5EF4-FFF2-40B4-BE49-F238E27FC236}">
                <a16:creationId xmlns:a16="http://schemas.microsoft.com/office/drawing/2014/main" id="{B5B11D79-4A7D-4F29-A835-3BE6EC5F7344}"/>
              </a:ext>
            </a:extLst>
          </p:cNvPr>
          <p:cNvGraphicFramePr>
            <a:graphicFrameLocks noGrp="1"/>
          </p:cNvGraphicFramePr>
          <p:nvPr>
            <p:extLst>
              <p:ext uri="{D42A27DB-BD31-4B8C-83A1-F6EECF244321}">
                <p14:modId xmlns:p14="http://schemas.microsoft.com/office/powerpoint/2010/main" val="1986173844"/>
              </p:ext>
            </p:extLst>
          </p:nvPr>
        </p:nvGraphicFramePr>
        <p:xfrm>
          <a:off x="1902292" y="2131060"/>
          <a:ext cx="8127996" cy="2595880"/>
        </p:xfrm>
        <a:graphic>
          <a:graphicData uri="http://schemas.openxmlformats.org/drawingml/2006/table">
            <a:tbl>
              <a:tblPr firstRow="1" bandRow="1">
                <a:tableStyleId>{5C22544A-7EE6-4342-B048-85BDC9FD1C3A}</a:tableStyleId>
              </a:tblPr>
              <a:tblGrid>
                <a:gridCol w="1516943">
                  <a:extLst>
                    <a:ext uri="{9D8B030D-6E8A-4147-A177-3AD203B41FA5}">
                      <a16:colId xmlns:a16="http://schemas.microsoft.com/office/drawing/2014/main" val="2644725934"/>
                    </a:ext>
                  </a:extLst>
                </a:gridCol>
                <a:gridCol w="3210277">
                  <a:extLst>
                    <a:ext uri="{9D8B030D-6E8A-4147-A177-3AD203B41FA5}">
                      <a16:colId xmlns:a16="http://schemas.microsoft.com/office/drawing/2014/main" val="1467562080"/>
                    </a:ext>
                  </a:extLst>
                </a:gridCol>
                <a:gridCol w="3400776">
                  <a:extLst>
                    <a:ext uri="{9D8B030D-6E8A-4147-A177-3AD203B41FA5}">
                      <a16:colId xmlns:a16="http://schemas.microsoft.com/office/drawing/2014/main" val="423471840"/>
                    </a:ext>
                  </a:extLst>
                </a:gridCol>
              </a:tblGrid>
              <a:tr h="370840">
                <a:tc>
                  <a:txBody>
                    <a:bodyPr/>
                    <a:lstStyle/>
                    <a:p>
                      <a:r>
                        <a:rPr lang="en-US" dirty="0"/>
                        <a:t>Name</a:t>
                      </a:r>
                    </a:p>
                  </a:txBody>
                  <a:tcPr/>
                </a:tc>
                <a:tc>
                  <a:txBody>
                    <a:bodyPr/>
                    <a:lstStyle/>
                    <a:p>
                      <a:r>
                        <a:rPr lang="en-US" dirty="0"/>
                        <a:t>Main Role</a:t>
                      </a:r>
                    </a:p>
                  </a:txBody>
                  <a:tcPr/>
                </a:tc>
                <a:tc>
                  <a:txBody>
                    <a:bodyPr/>
                    <a:lstStyle/>
                    <a:p>
                      <a:r>
                        <a:rPr lang="en-US"/>
                        <a:t>Contact Info</a:t>
                      </a:r>
                    </a:p>
                  </a:txBody>
                  <a:tcPr/>
                </a:tc>
                <a:extLst>
                  <a:ext uri="{0D108BD9-81ED-4DB2-BD59-A6C34878D82A}">
                    <a16:rowId xmlns:a16="http://schemas.microsoft.com/office/drawing/2014/main" val="1897577339"/>
                  </a:ext>
                </a:extLst>
              </a:tr>
              <a:tr h="370840">
                <a:tc>
                  <a:txBody>
                    <a:bodyPr/>
                    <a:lstStyle/>
                    <a:p>
                      <a:r>
                        <a:rPr lang="en-US"/>
                        <a:t>Ben G.</a:t>
                      </a:r>
                    </a:p>
                  </a:txBody>
                  <a:tcPr/>
                </a:tc>
                <a:tc>
                  <a:txBody>
                    <a:bodyPr/>
                    <a:lstStyle/>
                    <a:p>
                      <a:r>
                        <a:rPr lang="en-US"/>
                        <a:t>Atlas 3D</a:t>
                      </a:r>
                    </a:p>
                  </a:txBody>
                  <a:tcPr/>
                </a:tc>
                <a:tc>
                  <a:txBody>
                    <a:bodyPr/>
                    <a:lstStyle/>
                    <a:p>
                      <a:pPr lvl="0">
                        <a:buNone/>
                      </a:pPr>
                      <a:r>
                        <a:rPr lang="en-US" sz="1750" b="0" i="0" u="none" strike="noStrike" noProof="0">
                          <a:latin typeface="Calibri"/>
                        </a:rPr>
                        <a:t>bbg5259@psu.edu</a:t>
                      </a:r>
                      <a:endParaRPr lang="en-US"/>
                    </a:p>
                  </a:txBody>
                  <a:tcPr/>
                </a:tc>
                <a:extLst>
                  <a:ext uri="{0D108BD9-81ED-4DB2-BD59-A6C34878D82A}">
                    <a16:rowId xmlns:a16="http://schemas.microsoft.com/office/drawing/2014/main" val="3548443654"/>
                  </a:ext>
                </a:extLst>
              </a:tr>
              <a:tr h="370840">
                <a:tc>
                  <a:txBody>
                    <a:bodyPr/>
                    <a:lstStyle/>
                    <a:p>
                      <a:r>
                        <a:rPr lang="en-US"/>
                        <a:t>Divyaa V.G.</a:t>
                      </a:r>
                    </a:p>
                  </a:txBody>
                  <a:tcPr/>
                </a:tc>
                <a:tc>
                  <a:txBody>
                    <a:bodyPr/>
                    <a:lstStyle/>
                    <a:p>
                      <a:r>
                        <a:rPr lang="en-US"/>
                        <a:t>CAD &amp; </a:t>
                      </a:r>
                      <a:r>
                        <a:rPr lang="en-US" err="1"/>
                        <a:t>nTopology</a:t>
                      </a:r>
                    </a:p>
                  </a:txBody>
                  <a:tcPr/>
                </a:tc>
                <a:tc>
                  <a:txBody>
                    <a:bodyPr/>
                    <a:lstStyle/>
                    <a:p>
                      <a:r>
                        <a:rPr lang="en-US"/>
                        <a:t>dfv5122@psu.edu</a:t>
                      </a:r>
                    </a:p>
                  </a:txBody>
                  <a:tcPr/>
                </a:tc>
                <a:extLst>
                  <a:ext uri="{0D108BD9-81ED-4DB2-BD59-A6C34878D82A}">
                    <a16:rowId xmlns:a16="http://schemas.microsoft.com/office/drawing/2014/main" val="2365167094"/>
                  </a:ext>
                </a:extLst>
              </a:tr>
              <a:tr h="370840">
                <a:tc>
                  <a:txBody>
                    <a:bodyPr/>
                    <a:lstStyle/>
                    <a:p>
                      <a:r>
                        <a:rPr lang="en-US"/>
                        <a:t>James S.</a:t>
                      </a:r>
                    </a:p>
                  </a:txBody>
                  <a:tcPr/>
                </a:tc>
                <a:tc>
                  <a:txBody>
                    <a:bodyPr/>
                    <a:lstStyle/>
                    <a:p>
                      <a:r>
                        <a:rPr lang="en-US"/>
                        <a:t>Magics</a:t>
                      </a:r>
                    </a:p>
                  </a:txBody>
                  <a:tcPr/>
                </a:tc>
                <a:tc>
                  <a:txBody>
                    <a:bodyPr/>
                    <a:lstStyle/>
                    <a:p>
                      <a:pPr lvl="0">
                        <a:buNone/>
                      </a:pPr>
                      <a:r>
                        <a:rPr lang="en-US" sz="1750" b="0" i="0" u="none" strike="noStrike" noProof="0">
                          <a:latin typeface="Calibri"/>
                        </a:rPr>
                        <a:t>jrs6123@psu.edu</a:t>
                      </a:r>
                      <a:endParaRPr lang="en-US"/>
                    </a:p>
                  </a:txBody>
                  <a:tcPr/>
                </a:tc>
                <a:extLst>
                  <a:ext uri="{0D108BD9-81ED-4DB2-BD59-A6C34878D82A}">
                    <a16:rowId xmlns:a16="http://schemas.microsoft.com/office/drawing/2014/main" val="313063990"/>
                  </a:ext>
                </a:extLst>
              </a:tr>
              <a:tr h="370840">
                <a:tc>
                  <a:txBody>
                    <a:bodyPr/>
                    <a:lstStyle/>
                    <a:p>
                      <a:r>
                        <a:rPr lang="en-US"/>
                        <a:t>Joe K.</a:t>
                      </a:r>
                    </a:p>
                  </a:txBody>
                  <a:tcPr/>
                </a:tc>
                <a:tc>
                  <a:txBody>
                    <a:bodyPr/>
                    <a:lstStyle/>
                    <a:p>
                      <a:r>
                        <a:rPr lang="en-US"/>
                        <a:t>CAD &amp; </a:t>
                      </a:r>
                      <a:r>
                        <a:rPr lang="en-US" err="1"/>
                        <a:t>nTopology</a:t>
                      </a:r>
                    </a:p>
                  </a:txBody>
                  <a:tcPr/>
                </a:tc>
                <a:tc>
                  <a:txBody>
                    <a:bodyPr/>
                    <a:lstStyle/>
                    <a:p>
                      <a:pPr lvl="0">
                        <a:buNone/>
                      </a:pPr>
                      <a:r>
                        <a:rPr lang="en-US" sz="1750" b="0" i="0" u="none" strike="noStrike" noProof="0">
                          <a:latin typeface="Calibri"/>
                        </a:rPr>
                        <a:t>jmk7677@psu.edu</a:t>
                      </a:r>
                      <a:endParaRPr lang="en-US"/>
                    </a:p>
                  </a:txBody>
                  <a:tcPr/>
                </a:tc>
                <a:extLst>
                  <a:ext uri="{0D108BD9-81ED-4DB2-BD59-A6C34878D82A}">
                    <a16:rowId xmlns:a16="http://schemas.microsoft.com/office/drawing/2014/main" val="1301494734"/>
                  </a:ext>
                </a:extLst>
              </a:tr>
              <a:tr h="370840">
                <a:tc>
                  <a:txBody>
                    <a:bodyPr/>
                    <a:lstStyle/>
                    <a:p>
                      <a:r>
                        <a:rPr lang="en-US"/>
                        <a:t>Patrick D.</a:t>
                      </a:r>
                    </a:p>
                  </a:txBody>
                  <a:tcPr/>
                </a:tc>
                <a:tc>
                  <a:txBody>
                    <a:bodyPr/>
                    <a:lstStyle/>
                    <a:p>
                      <a:r>
                        <a:rPr lang="en-US"/>
                        <a:t>Technical Writing &amp; Presentation</a:t>
                      </a:r>
                    </a:p>
                  </a:txBody>
                  <a:tcPr/>
                </a:tc>
                <a:tc>
                  <a:txBody>
                    <a:bodyPr/>
                    <a:lstStyle/>
                    <a:p>
                      <a:pPr lvl="0">
                        <a:buNone/>
                      </a:pPr>
                      <a:r>
                        <a:rPr lang="en-US" sz="1750" b="0" i="0" u="none" strike="noStrike" noProof="0">
                          <a:latin typeface="Calibri"/>
                        </a:rPr>
                        <a:t>ped5159@psu.edu</a:t>
                      </a:r>
                      <a:endParaRPr lang="en-US"/>
                    </a:p>
                  </a:txBody>
                  <a:tcPr/>
                </a:tc>
                <a:extLst>
                  <a:ext uri="{0D108BD9-81ED-4DB2-BD59-A6C34878D82A}">
                    <a16:rowId xmlns:a16="http://schemas.microsoft.com/office/drawing/2014/main" val="1091314476"/>
                  </a:ext>
                </a:extLst>
              </a:tr>
              <a:tr h="370840">
                <a:tc>
                  <a:txBody>
                    <a:bodyPr/>
                    <a:lstStyle/>
                    <a:p>
                      <a:r>
                        <a:rPr lang="en-US"/>
                        <a:t>Zach H.</a:t>
                      </a:r>
                    </a:p>
                  </a:txBody>
                  <a:tcPr/>
                </a:tc>
                <a:tc>
                  <a:txBody>
                    <a:bodyPr/>
                    <a:lstStyle/>
                    <a:p>
                      <a:r>
                        <a:rPr lang="en-US"/>
                        <a:t>FEA</a:t>
                      </a:r>
                    </a:p>
                  </a:txBody>
                  <a:tcPr/>
                </a:tc>
                <a:tc>
                  <a:txBody>
                    <a:bodyPr/>
                    <a:lstStyle/>
                    <a:p>
                      <a:pPr lvl="0">
                        <a:buNone/>
                      </a:pPr>
                      <a:r>
                        <a:rPr lang="en-US" sz="1750" b="0" i="0" u="none" strike="noStrike" noProof="0" dirty="0">
                          <a:latin typeface="Calibri"/>
                        </a:rPr>
                        <a:t>zwh5154@psu.edu</a:t>
                      </a:r>
                      <a:endParaRPr lang="en-US" dirty="0"/>
                    </a:p>
                  </a:txBody>
                  <a:tcPr/>
                </a:tc>
                <a:extLst>
                  <a:ext uri="{0D108BD9-81ED-4DB2-BD59-A6C34878D82A}">
                    <a16:rowId xmlns:a16="http://schemas.microsoft.com/office/drawing/2014/main" val="2770022559"/>
                  </a:ext>
                </a:extLst>
              </a:tr>
            </a:tbl>
          </a:graphicData>
        </a:graphic>
      </p:graphicFrame>
    </p:spTree>
    <p:extLst>
      <p:ext uri="{BB962C8B-B14F-4D97-AF65-F5344CB8AC3E}">
        <p14:creationId xmlns:p14="http://schemas.microsoft.com/office/powerpoint/2010/main" val="359349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hape&#10;&#10;Description automatically generated">
            <a:extLst>
              <a:ext uri="{FF2B5EF4-FFF2-40B4-BE49-F238E27FC236}">
                <a16:creationId xmlns:a16="http://schemas.microsoft.com/office/drawing/2014/main" id="{29F70AE9-4CB9-DA86-9A6C-D2B42AB21647}"/>
              </a:ext>
            </a:extLst>
          </p:cNvPr>
          <p:cNvPicPr>
            <a:picLocks noChangeAspect="1"/>
          </p:cNvPicPr>
          <p:nvPr/>
        </p:nvPicPr>
        <p:blipFill>
          <a:blip r:embed="rId3"/>
          <a:stretch>
            <a:fillRect/>
          </a:stretch>
        </p:blipFill>
        <p:spPr>
          <a:xfrm>
            <a:off x="10048833" y="668867"/>
            <a:ext cx="1892808" cy="4114800"/>
          </a:xfrm>
          <a:prstGeom prst="rect">
            <a:avLst/>
          </a:prstGeom>
        </p:spPr>
      </p:pic>
      <p:sp>
        <p:nvSpPr>
          <p:cNvPr id="2" name="Title 1"/>
          <p:cNvSpPr>
            <a:spLocks noGrp="1"/>
          </p:cNvSpPr>
          <p:nvPr>
            <p:ph type="title"/>
          </p:nvPr>
        </p:nvSpPr>
        <p:spPr/>
        <p:txBody>
          <a:bodyPr/>
          <a:lstStyle/>
          <a:p>
            <a:r>
              <a:rPr lang="en-US" b="1"/>
              <a:t>Design for AM plans</a:t>
            </a:r>
          </a:p>
        </p:txBody>
      </p:sp>
      <p:sp>
        <p:nvSpPr>
          <p:cNvPr id="3" name="Content Placeholder 2"/>
          <p:cNvSpPr>
            <a:spLocks noGrp="1"/>
          </p:cNvSpPr>
          <p:nvPr>
            <p:ph idx="1"/>
          </p:nvPr>
        </p:nvSpPr>
        <p:spPr>
          <a:xfrm>
            <a:off x="185843" y="1189991"/>
            <a:ext cx="7453993" cy="4900613"/>
          </a:xfrm>
        </p:spPr>
        <p:txBody>
          <a:bodyPr vert="horz" lIns="91440" tIns="45720" rIns="91440" bIns="45720" rtlCol="0" anchor="t">
            <a:normAutofit fontScale="92500" lnSpcReduction="10000"/>
          </a:bodyPr>
          <a:lstStyle/>
          <a:p>
            <a:pPr marL="224790" indent="-224790" algn="just"/>
            <a:r>
              <a:rPr lang="en-US" sz="2750" err="1">
                <a:latin typeface="Georgia"/>
              </a:rPr>
              <a:t>DfAM</a:t>
            </a:r>
            <a:r>
              <a:rPr lang="en-US" sz="2750">
                <a:latin typeface="Georgia"/>
              </a:rPr>
              <a:t> Considerations </a:t>
            </a:r>
            <a:endParaRPr lang="en-US"/>
          </a:p>
          <a:p>
            <a:pPr marL="675005" lvl="1" indent="-457200" algn="just"/>
            <a:r>
              <a:rPr lang="en-US" sz="2350">
                <a:latin typeface="Georgia"/>
              </a:rPr>
              <a:t>Screw Spacing and Location</a:t>
            </a:r>
            <a:endParaRPr lang="en-US" sz="2350"/>
          </a:p>
          <a:p>
            <a:pPr marL="1124585" lvl="2" indent="-457200" algn="just"/>
            <a:r>
              <a:rPr lang="en-US" sz="1950">
                <a:latin typeface="Georgia"/>
              </a:rPr>
              <a:t>Screw location and spacing can be adjusted to suit specific patient </a:t>
            </a:r>
          </a:p>
          <a:p>
            <a:pPr marL="1124585" lvl="2" indent="-457200" algn="just"/>
            <a:r>
              <a:rPr lang="en-US" sz="1950">
                <a:latin typeface="Georgia"/>
              </a:rPr>
              <a:t>10 screw locations for fixation to bone fragments were utilized.</a:t>
            </a:r>
          </a:p>
          <a:p>
            <a:pPr marL="675005" lvl="1" indent="-457200" algn="just"/>
            <a:r>
              <a:rPr lang="en-US" sz="2350">
                <a:latin typeface="Georgia"/>
              </a:rPr>
              <a:t>Machining allowances</a:t>
            </a:r>
          </a:p>
          <a:p>
            <a:pPr marL="1124585" lvl="2" indent="-457200" algn="just"/>
            <a:r>
              <a:rPr lang="en-US" sz="1950">
                <a:latin typeface="Georgia"/>
              </a:rPr>
              <a:t>Excess material at screw locations was added to allow for machining (reaming, chamfering, etc.)</a:t>
            </a:r>
          </a:p>
          <a:p>
            <a:pPr marL="675005" lvl="1" indent="-457200" algn="just"/>
            <a:r>
              <a:rPr lang="en-US" sz="2350">
                <a:latin typeface="Georgia"/>
              </a:rPr>
              <a:t>Lattice Structure</a:t>
            </a:r>
          </a:p>
          <a:p>
            <a:pPr marL="1124585" lvl="2" indent="-457200" algn="just"/>
            <a:r>
              <a:rPr lang="en-US" sz="1950">
                <a:latin typeface="Georgia"/>
              </a:rPr>
              <a:t>Minimum lattice thickness: 0.25 mm</a:t>
            </a:r>
            <a:endParaRPr lang="en-US"/>
          </a:p>
          <a:p>
            <a:pPr marL="1124585" lvl="2" indent="-457200" algn="just"/>
            <a:r>
              <a:rPr lang="en-US" sz="1950">
                <a:latin typeface="Georgia"/>
              </a:rPr>
              <a:t>Optimization for lattice geometry was based on maximum axial displacement.</a:t>
            </a:r>
          </a:p>
          <a:p>
            <a:pPr marL="1124585" lvl="2" indent="-457200" algn="just"/>
            <a:r>
              <a:rPr lang="en-US" sz="1950">
                <a:latin typeface="Georgia"/>
              </a:rPr>
              <a:t>A self-supporting TPMS structure was used</a:t>
            </a:r>
          </a:p>
          <a:p>
            <a:pPr marL="675005" lvl="1" indent="-457200" algn="just"/>
            <a:r>
              <a:rPr lang="en-US" sz="2350">
                <a:latin typeface="Georgia"/>
              </a:rPr>
              <a:t>Powder removal/part cleaning/post-processing</a:t>
            </a:r>
          </a:p>
          <a:p>
            <a:pPr marL="1124585" lvl="2" indent="-457200" algn="just"/>
            <a:r>
              <a:rPr lang="en-US" sz="1950">
                <a:latin typeface="Georgia"/>
              </a:rPr>
              <a:t>A TPMS Gyroid structure limits supports and allows for ease of powder removal.</a:t>
            </a:r>
          </a:p>
          <a:p>
            <a:pPr marL="1124585" lvl="2" indent="-457200"/>
            <a:endParaRPr lang="en-US" sz="1950"/>
          </a:p>
          <a:p>
            <a:pPr marL="675005" lvl="1" indent="-457200"/>
            <a:endParaRPr lang="en-US" sz="2350"/>
          </a:p>
          <a:p>
            <a:pPr marL="224790" indent="-224790"/>
            <a:endParaRPr lang="en-US"/>
          </a:p>
          <a:p>
            <a:pPr marL="0" indent="0">
              <a:buNone/>
            </a:pPr>
            <a:endParaRPr lang="en-US" sz="2750">
              <a:highlight>
                <a:srgbClr val="FFFF00"/>
              </a:highlight>
              <a:latin typeface="Georgia"/>
            </a:endParaRPr>
          </a:p>
          <a:p>
            <a:pPr marL="224790" indent="-224790"/>
            <a:endParaRPr lang="en-US"/>
          </a:p>
          <a:p>
            <a:pPr marL="514350" indent="-514350">
              <a:buFont typeface="+mj-lt"/>
              <a:buAutoNum type="alphaUcPeriod"/>
            </a:pPr>
            <a:endParaRPr lang="en-US"/>
          </a:p>
          <a:p>
            <a:pPr marL="514350" indent="-514350">
              <a:buFont typeface="+mj-lt"/>
              <a:buAutoNum type="alphaUcPeriod"/>
            </a:pPr>
            <a:endParaRPr lang="en-US"/>
          </a:p>
        </p:txBody>
      </p:sp>
      <p:pic>
        <p:nvPicPr>
          <p:cNvPr id="5" name="Picture 6" descr="Diagram&#10;&#10;Description automatically generated">
            <a:extLst>
              <a:ext uri="{FF2B5EF4-FFF2-40B4-BE49-F238E27FC236}">
                <a16:creationId xmlns:a16="http://schemas.microsoft.com/office/drawing/2014/main" id="{2E86608B-3647-22A6-C43D-FB6333A50D1E}"/>
              </a:ext>
            </a:extLst>
          </p:cNvPr>
          <p:cNvPicPr>
            <a:picLocks noChangeAspect="1"/>
          </p:cNvPicPr>
          <p:nvPr/>
        </p:nvPicPr>
        <p:blipFill>
          <a:blip r:embed="rId4"/>
          <a:stretch>
            <a:fillRect/>
          </a:stretch>
        </p:blipFill>
        <p:spPr>
          <a:xfrm>
            <a:off x="8186843" y="4268109"/>
            <a:ext cx="3166534" cy="1531069"/>
          </a:xfrm>
          <a:prstGeom prst="rect">
            <a:avLst/>
          </a:prstGeom>
        </p:spPr>
      </p:pic>
      <p:pic>
        <p:nvPicPr>
          <p:cNvPr id="8" name="Picture 8" descr="Background pattern&#10;&#10;Description automatically generated">
            <a:extLst>
              <a:ext uri="{FF2B5EF4-FFF2-40B4-BE49-F238E27FC236}">
                <a16:creationId xmlns:a16="http://schemas.microsoft.com/office/drawing/2014/main" id="{20D47BA8-95AB-B7ED-A5A8-AB1DFD23D2B9}"/>
              </a:ext>
            </a:extLst>
          </p:cNvPr>
          <p:cNvPicPr>
            <a:picLocks noChangeAspect="1"/>
          </p:cNvPicPr>
          <p:nvPr/>
        </p:nvPicPr>
        <p:blipFill>
          <a:blip r:embed="rId5"/>
          <a:stretch>
            <a:fillRect/>
          </a:stretch>
        </p:blipFill>
        <p:spPr>
          <a:xfrm>
            <a:off x="7762240" y="1628219"/>
            <a:ext cx="2743200" cy="1793081"/>
          </a:xfrm>
          <a:prstGeom prst="rect">
            <a:avLst/>
          </a:prstGeom>
        </p:spPr>
      </p:pic>
    </p:spTree>
    <p:extLst>
      <p:ext uri="{BB962C8B-B14F-4D97-AF65-F5344CB8AC3E}">
        <p14:creationId xmlns:p14="http://schemas.microsoft.com/office/powerpoint/2010/main" val="750011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p:txBody>
          <a:bodyPr/>
          <a:lstStyle/>
          <a:p>
            <a:r>
              <a:rPr lang="en-US" b="1" dirty="0"/>
              <a:t>Design Concepts – Final Decision</a:t>
            </a:r>
          </a:p>
        </p:txBody>
      </p:sp>
      <p:sp>
        <p:nvSpPr>
          <p:cNvPr id="3" name="Content Placeholder 2">
            <a:extLst>
              <a:ext uri="{FF2B5EF4-FFF2-40B4-BE49-F238E27FC236}">
                <a16:creationId xmlns:a16="http://schemas.microsoft.com/office/drawing/2014/main" id="{D305ED45-1A39-FA14-B391-C096D6C86930}"/>
              </a:ext>
            </a:extLst>
          </p:cNvPr>
          <p:cNvSpPr>
            <a:spLocks noGrp="1"/>
          </p:cNvSpPr>
          <p:nvPr>
            <p:ph idx="1"/>
          </p:nvPr>
        </p:nvSpPr>
        <p:spPr>
          <a:xfrm>
            <a:off x="325899" y="1276351"/>
            <a:ext cx="11540202" cy="4900613"/>
          </a:xfrm>
        </p:spPr>
        <p:txBody>
          <a:bodyPr/>
          <a:lstStyle/>
          <a:p>
            <a:pPr marL="0" indent="0">
              <a:buNone/>
            </a:pPr>
            <a:r>
              <a:rPr lang="en-US" sz="2800">
                <a:latin typeface="Georgia"/>
              </a:rPr>
              <a:t>	Topology Optimized Part			Smoothened Part     </a:t>
            </a:r>
          </a:p>
        </p:txBody>
      </p:sp>
      <p:pic>
        <p:nvPicPr>
          <p:cNvPr id="5" name="Picture 4" descr="A close-up of a knife&#10;&#10;Description automatically generated with medium confidence">
            <a:extLst>
              <a:ext uri="{FF2B5EF4-FFF2-40B4-BE49-F238E27FC236}">
                <a16:creationId xmlns:a16="http://schemas.microsoft.com/office/drawing/2014/main" id="{5F973D5A-7AF3-2764-222F-B659574B2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99" y="2210330"/>
            <a:ext cx="5722864" cy="3184376"/>
          </a:xfrm>
          <a:prstGeom prst="rect">
            <a:avLst/>
          </a:prstGeom>
        </p:spPr>
      </p:pic>
      <p:pic>
        <p:nvPicPr>
          <p:cNvPr id="7" name="Picture 6" descr="A picture containing music, pipe, flute&#10;&#10;Description automatically generated">
            <a:extLst>
              <a:ext uri="{FF2B5EF4-FFF2-40B4-BE49-F238E27FC236}">
                <a16:creationId xmlns:a16="http://schemas.microsoft.com/office/drawing/2014/main" id="{989DC808-AA2A-CAEA-A8C9-72ABA4A3E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081" y="2210330"/>
            <a:ext cx="5714020" cy="3184376"/>
          </a:xfrm>
          <a:prstGeom prst="rect">
            <a:avLst/>
          </a:prstGeom>
        </p:spPr>
      </p:pic>
      <p:sp>
        <p:nvSpPr>
          <p:cNvPr id="8" name="Arrow: Down 7">
            <a:extLst>
              <a:ext uri="{FF2B5EF4-FFF2-40B4-BE49-F238E27FC236}">
                <a16:creationId xmlns:a16="http://schemas.microsoft.com/office/drawing/2014/main" id="{D315CCAD-AFAC-85BB-D43C-706D3E72CD1B}"/>
              </a:ext>
            </a:extLst>
          </p:cNvPr>
          <p:cNvSpPr/>
          <p:nvPr/>
        </p:nvSpPr>
        <p:spPr>
          <a:xfrm>
            <a:off x="2820442" y="1840089"/>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F412374D-2F78-0538-F8A7-0E26B8211C1A}"/>
              </a:ext>
            </a:extLst>
          </p:cNvPr>
          <p:cNvSpPr/>
          <p:nvPr/>
        </p:nvSpPr>
        <p:spPr>
          <a:xfrm>
            <a:off x="8642202" y="1840089"/>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descr="A black and white photo of a rose&#10;&#10;Description automatically generated with medium confidence">
            <a:extLst>
              <a:ext uri="{FF2B5EF4-FFF2-40B4-BE49-F238E27FC236}">
                <a16:creationId xmlns:a16="http://schemas.microsoft.com/office/drawing/2014/main" id="{1B682350-1FEE-0A9D-3BE6-13AA2E4AB4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880" y="1980975"/>
            <a:ext cx="1992799" cy="1821543"/>
          </a:xfrm>
          <a:prstGeom prst="rect">
            <a:avLst/>
          </a:prstGeom>
        </p:spPr>
      </p:pic>
      <p:sp>
        <p:nvSpPr>
          <p:cNvPr id="15" name="Rectangle 14">
            <a:extLst>
              <a:ext uri="{FF2B5EF4-FFF2-40B4-BE49-F238E27FC236}">
                <a16:creationId xmlns:a16="http://schemas.microsoft.com/office/drawing/2014/main" id="{D9FB26B1-4680-0A6B-AADF-EC7160364E5A}"/>
              </a:ext>
            </a:extLst>
          </p:cNvPr>
          <p:cNvSpPr/>
          <p:nvPr/>
        </p:nvSpPr>
        <p:spPr>
          <a:xfrm>
            <a:off x="3802880" y="1969911"/>
            <a:ext cx="1992799" cy="183260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6DCB07-5D4F-D9D9-70B6-F6473DC16B0B}"/>
              </a:ext>
            </a:extLst>
          </p:cNvPr>
          <p:cNvSpPr/>
          <p:nvPr/>
        </p:nvSpPr>
        <p:spPr>
          <a:xfrm>
            <a:off x="2183631" y="3286690"/>
            <a:ext cx="388119" cy="3851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FC988F0-290F-BB3D-4E18-0AE7B5DE7471}"/>
              </a:ext>
            </a:extLst>
          </p:cNvPr>
          <p:cNvCxnSpPr/>
          <p:nvPr/>
        </p:nvCxnSpPr>
        <p:spPr>
          <a:xfrm flipV="1">
            <a:off x="2183631" y="1980975"/>
            <a:ext cx="1619249" cy="13057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068FA3-072C-AEBF-1849-89BE0B588DB9}"/>
              </a:ext>
            </a:extLst>
          </p:cNvPr>
          <p:cNvCxnSpPr>
            <a:cxnSpLocks/>
          </p:cNvCxnSpPr>
          <p:nvPr/>
        </p:nvCxnSpPr>
        <p:spPr>
          <a:xfrm>
            <a:off x="2571750" y="3677819"/>
            <a:ext cx="1231130" cy="135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72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p:txBody>
          <a:bodyPr/>
          <a:lstStyle/>
          <a:p>
            <a:r>
              <a:rPr lang="en-US" b="1" dirty="0"/>
              <a:t>Design Concepts – Final Decision</a:t>
            </a:r>
          </a:p>
        </p:txBody>
      </p:sp>
      <p:pic>
        <p:nvPicPr>
          <p:cNvPr id="7" name="Picture 6" descr="Shape&#10;&#10;Description automatically generated with medium confidence">
            <a:extLst>
              <a:ext uri="{FF2B5EF4-FFF2-40B4-BE49-F238E27FC236}">
                <a16:creationId xmlns:a16="http://schemas.microsoft.com/office/drawing/2014/main" id="{22980483-10B6-F665-714A-6563C4098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083" y="2186535"/>
            <a:ext cx="6022955" cy="3264431"/>
          </a:xfrm>
          <a:prstGeom prst="rect">
            <a:avLst/>
          </a:prstGeom>
        </p:spPr>
      </p:pic>
      <p:sp>
        <p:nvSpPr>
          <p:cNvPr id="10" name="Content Placeholder 2">
            <a:extLst>
              <a:ext uri="{FF2B5EF4-FFF2-40B4-BE49-F238E27FC236}">
                <a16:creationId xmlns:a16="http://schemas.microsoft.com/office/drawing/2014/main" id="{8E7C7B81-31DC-6314-3E41-EBDD42D46903}"/>
              </a:ext>
            </a:extLst>
          </p:cNvPr>
          <p:cNvSpPr>
            <a:spLocks noGrp="1"/>
          </p:cNvSpPr>
          <p:nvPr>
            <p:ph idx="1"/>
          </p:nvPr>
        </p:nvSpPr>
        <p:spPr>
          <a:xfrm>
            <a:off x="325898" y="1276351"/>
            <a:ext cx="11849139" cy="4900613"/>
          </a:xfrm>
        </p:spPr>
        <p:txBody>
          <a:bodyPr/>
          <a:lstStyle/>
          <a:p>
            <a:pPr marL="0" indent="0">
              <a:buNone/>
            </a:pPr>
            <a:r>
              <a:rPr lang="en-US" sz="2800" dirty="0">
                <a:latin typeface="Georgia"/>
              </a:rPr>
              <a:t>	Lattice Structure Part				       Mesh part</a:t>
            </a:r>
          </a:p>
        </p:txBody>
      </p:sp>
      <p:sp>
        <p:nvSpPr>
          <p:cNvPr id="13" name="Arrow: Down 12">
            <a:extLst>
              <a:ext uri="{FF2B5EF4-FFF2-40B4-BE49-F238E27FC236}">
                <a16:creationId xmlns:a16="http://schemas.microsoft.com/office/drawing/2014/main" id="{D76B2B91-FBE2-BDE2-E525-83C169EBF028}"/>
              </a:ext>
            </a:extLst>
          </p:cNvPr>
          <p:cNvSpPr/>
          <p:nvPr/>
        </p:nvSpPr>
        <p:spPr>
          <a:xfrm>
            <a:off x="2820442" y="1840089"/>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D728DA49-9EF9-4803-417F-C786F7C9054A}"/>
              </a:ext>
            </a:extLst>
          </p:cNvPr>
          <p:cNvSpPr/>
          <p:nvPr/>
        </p:nvSpPr>
        <p:spPr>
          <a:xfrm>
            <a:off x="8637781" y="1802412"/>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D720F6C-1BCE-6279-E620-6DB5E3B266ED}"/>
              </a:ext>
            </a:extLst>
          </p:cNvPr>
          <p:cNvGrpSpPr/>
          <p:nvPr/>
        </p:nvGrpSpPr>
        <p:grpSpPr>
          <a:xfrm>
            <a:off x="325899" y="1965981"/>
            <a:ext cx="5714020" cy="3484985"/>
            <a:chOff x="325899" y="1965981"/>
            <a:chExt cx="5714020" cy="3484985"/>
          </a:xfrm>
        </p:grpSpPr>
        <p:pic>
          <p:nvPicPr>
            <p:cNvPr id="5" name="Picture 4" descr="A picture containing hinge, metalware&#10;&#10;Description automatically generated">
              <a:extLst>
                <a:ext uri="{FF2B5EF4-FFF2-40B4-BE49-F238E27FC236}">
                  <a16:creationId xmlns:a16="http://schemas.microsoft.com/office/drawing/2014/main" id="{20E580BD-8627-5665-B76E-0E12692EC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99" y="2210329"/>
              <a:ext cx="5714020" cy="3240637"/>
            </a:xfrm>
            <a:prstGeom prst="rect">
              <a:avLst/>
            </a:prstGeom>
          </p:spPr>
        </p:pic>
        <p:pic>
          <p:nvPicPr>
            <p:cNvPr id="17" name="Picture 16" descr="A picture containing close&#10;&#10;Description automatically generated">
              <a:extLst>
                <a:ext uri="{FF2B5EF4-FFF2-40B4-BE49-F238E27FC236}">
                  <a16:creationId xmlns:a16="http://schemas.microsoft.com/office/drawing/2014/main" id="{82544C18-2CD3-68E6-34B5-2A529C469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5886" y="1992732"/>
              <a:ext cx="1989794" cy="1866918"/>
            </a:xfrm>
            <a:prstGeom prst="rect">
              <a:avLst/>
            </a:prstGeom>
          </p:spPr>
        </p:pic>
        <p:sp>
          <p:nvSpPr>
            <p:cNvPr id="18" name="Rectangle 17">
              <a:extLst>
                <a:ext uri="{FF2B5EF4-FFF2-40B4-BE49-F238E27FC236}">
                  <a16:creationId xmlns:a16="http://schemas.microsoft.com/office/drawing/2014/main" id="{FF730EB5-4C7C-CC03-3EAB-646E61D05C97}"/>
                </a:ext>
              </a:extLst>
            </p:cNvPr>
            <p:cNvSpPr/>
            <p:nvPr/>
          </p:nvSpPr>
          <p:spPr>
            <a:xfrm>
              <a:off x="3802880" y="1969911"/>
              <a:ext cx="1992799" cy="18858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A4A2F8-F8D1-5928-4A41-7444A260C4EB}"/>
                </a:ext>
              </a:extLst>
            </p:cNvPr>
            <p:cNvSpPr/>
            <p:nvPr/>
          </p:nvSpPr>
          <p:spPr>
            <a:xfrm>
              <a:off x="2183631" y="3286690"/>
              <a:ext cx="388119" cy="3851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4EF1D76-E3D6-52C4-1EB8-563620688104}"/>
                </a:ext>
              </a:extLst>
            </p:cNvPr>
            <p:cNvCxnSpPr>
              <a:cxnSpLocks/>
            </p:cNvCxnSpPr>
            <p:nvPr/>
          </p:nvCxnSpPr>
          <p:spPr>
            <a:xfrm flipV="1">
              <a:off x="2183631" y="1965981"/>
              <a:ext cx="1619249" cy="13207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A8AEA7-D5C8-A77C-841B-AD5FBF8731D7}"/>
                </a:ext>
              </a:extLst>
            </p:cNvPr>
            <p:cNvCxnSpPr>
              <a:cxnSpLocks/>
            </p:cNvCxnSpPr>
            <p:nvPr/>
          </p:nvCxnSpPr>
          <p:spPr>
            <a:xfrm>
              <a:off x="2571750" y="3677819"/>
              <a:ext cx="1231130" cy="1779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872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p:txBody>
          <a:bodyPr/>
          <a:lstStyle/>
          <a:p>
            <a:r>
              <a:rPr lang="en-US" b="1" dirty="0"/>
              <a:t>Design Concepts – Parameters</a:t>
            </a:r>
          </a:p>
        </p:txBody>
      </p:sp>
      <p:sp>
        <p:nvSpPr>
          <p:cNvPr id="3" name="Content Placeholder 2">
            <a:extLst>
              <a:ext uri="{FF2B5EF4-FFF2-40B4-BE49-F238E27FC236}">
                <a16:creationId xmlns:a16="http://schemas.microsoft.com/office/drawing/2014/main" id="{D305ED45-1A39-FA14-B391-C096D6C86930}"/>
              </a:ext>
            </a:extLst>
          </p:cNvPr>
          <p:cNvSpPr>
            <a:spLocks noGrp="1"/>
          </p:cNvSpPr>
          <p:nvPr>
            <p:ph idx="1"/>
          </p:nvPr>
        </p:nvSpPr>
        <p:spPr/>
        <p:txBody>
          <a:bodyPr/>
          <a:lstStyle/>
          <a:p>
            <a:r>
              <a:rPr lang="en-US" sz="2800" dirty="0">
                <a:latin typeface="Georgia"/>
              </a:rPr>
              <a:t>The parameters used for the previously seen design are the following:</a:t>
            </a:r>
          </a:p>
          <a:p>
            <a:pPr lvl="1"/>
            <a:r>
              <a:rPr lang="en-US" sz="2407" dirty="0">
                <a:latin typeface="Georgia"/>
              </a:rPr>
              <a:t>Target volume: 70%</a:t>
            </a:r>
          </a:p>
          <a:p>
            <a:pPr lvl="1"/>
            <a:r>
              <a:rPr lang="en-US" sz="2407" dirty="0">
                <a:latin typeface="Georgia"/>
              </a:rPr>
              <a:t>Topology Optimization threshold: 0.235</a:t>
            </a:r>
          </a:p>
          <a:p>
            <a:pPr lvl="1"/>
            <a:r>
              <a:rPr lang="en-US" sz="2407" dirty="0">
                <a:latin typeface="Georgia"/>
              </a:rPr>
              <a:t>For smoothening:</a:t>
            </a:r>
          </a:p>
          <a:p>
            <a:pPr lvl="2"/>
            <a:r>
              <a:rPr lang="en-US" sz="2013" dirty="0">
                <a:latin typeface="Georgia"/>
              </a:rPr>
              <a:t>Grid Size: 1mm</a:t>
            </a:r>
          </a:p>
          <a:p>
            <a:pPr lvl="2"/>
            <a:r>
              <a:rPr lang="en-US" sz="2013" dirty="0">
                <a:latin typeface="Georgia"/>
              </a:rPr>
              <a:t>Smooth Operations: 3</a:t>
            </a:r>
          </a:p>
          <a:p>
            <a:pPr lvl="1"/>
            <a:r>
              <a:rPr lang="en-US" sz="2407" dirty="0">
                <a:latin typeface="Georgia"/>
              </a:rPr>
              <a:t>Unit cell (Gyroid) size for lattice structure: 2.5mm in x, y, and z</a:t>
            </a:r>
          </a:p>
          <a:p>
            <a:pPr lvl="1"/>
            <a:r>
              <a:rPr lang="en-US" sz="2407" dirty="0">
                <a:latin typeface="Georgia"/>
              </a:rPr>
              <a:t>Lattice Structure approximate thickness: 0.25mm</a:t>
            </a:r>
          </a:p>
          <a:p>
            <a:pPr lvl="1"/>
            <a:r>
              <a:rPr lang="en-US" sz="2407" dirty="0">
                <a:latin typeface="Georgia"/>
              </a:rPr>
              <a:t>Mesh Tolerance: 1mm</a:t>
            </a:r>
          </a:p>
          <a:p>
            <a:pPr lvl="1"/>
            <a:r>
              <a:rPr lang="en-US" sz="2407" dirty="0">
                <a:latin typeface="Georgia"/>
              </a:rPr>
              <a:t>All units are in: mm</a:t>
            </a:r>
          </a:p>
          <a:p>
            <a:endParaRPr lang="en-US" dirty="0"/>
          </a:p>
        </p:txBody>
      </p:sp>
    </p:spTree>
    <p:extLst>
      <p:ext uri="{BB962C8B-B14F-4D97-AF65-F5344CB8AC3E}">
        <p14:creationId xmlns:p14="http://schemas.microsoft.com/office/powerpoint/2010/main" val="2714902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28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6E327C-8AE4-37E7-3D79-035A71A236BD}"/>
              </a:ext>
            </a:extLst>
          </p:cNvPr>
          <p:cNvSpPr txBox="1"/>
          <p:nvPr/>
        </p:nvSpPr>
        <p:spPr>
          <a:xfrm>
            <a:off x="285751" y="1037580"/>
            <a:ext cx="5886450" cy="5086995"/>
          </a:xfrm>
          <a:prstGeom prst="rect">
            <a:avLst/>
          </a:prstGeom>
          <a:solidFill>
            <a:schemeClr val="bg1"/>
          </a:solidFill>
        </p:spPr>
        <p:txBody>
          <a:bodyPr vert="horz" lIns="91440" tIns="45720" rIns="91440" bIns="45720" rtlCol="0">
            <a:normAutofit/>
          </a:bodyPr>
          <a:lstStyle/>
          <a:p>
            <a:pPr marL="285750" indent="-225028" defTabSz="900113">
              <a:lnSpc>
                <a:spcPct val="90000"/>
              </a:lnSpc>
              <a:spcAft>
                <a:spcPts val="600"/>
              </a:spcAft>
              <a:buFont typeface="Arial" panose="020B0604020202020204" pitchFamily="34" charset="0"/>
              <a:buChar char="•"/>
            </a:pPr>
            <a:r>
              <a:rPr lang="en-US" dirty="0">
                <a:latin typeface="Georgia" panose="02040502050405020303" pitchFamily="18" charset="0"/>
              </a:rPr>
              <a:t>Used concurrent loading parameters from our Loading/Boundary Conditions</a:t>
            </a:r>
          </a:p>
          <a:p>
            <a:pPr marL="285750" indent="-225028" defTabSz="900113">
              <a:lnSpc>
                <a:spcPct val="90000"/>
              </a:lnSpc>
              <a:spcAft>
                <a:spcPts val="600"/>
              </a:spcAft>
              <a:buFont typeface="Arial" panose="020B0604020202020204" pitchFamily="34" charset="0"/>
              <a:buChar char="•"/>
            </a:pPr>
            <a:r>
              <a:rPr lang="en-US" dirty="0">
                <a:latin typeface="Georgia" panose="02040502050405020303" pitchFamily="18" charset="0"/>
              </a:rPr>
              <a:t>Maximum displacement is estimated to be 498um</a:t>
            </a:r>
          </a:p>
          <a:p>
            <a:pPr marL="285750" indent="-225028" defTabSz="900113">
              <a:lnSpc>
                <a:spcPct val="90000"/>
              </a:lnSpc>
              <a:spcAft>
                <a:spcPts val="600"/>
              </a:spcAft>
              <a:buFont typeface="Arial" panose="020B0604020202020204" pitchFamily="34" charset="0"/>
              <a:buChar char="•"/>
            </a:pPr>
            <a:r>
              <a:rPr lang="en-US" dirty="0">
                <a:latin typeface="Georgia" panose="02040502050405020303" pitchFamily="18" charset="0"/>
              </a:rPr>
              <a:t>Achieved 70% of original mass (30% weight reduction)</a:t>
            </a:r>
          </a:p>
          <a:p>
            <a:pPr marL="285750" indent="-225028" defTabSz="900113">
              <a:lnSpc>
                <a:spcPct val="90000"/>
              </a:lnSpc>
              <a:spcAft>
                <a:spcPts val="600"/>
              </a:spcAft>
              <a:buFont typeface="Arial" panose="020B0604020202020204" pitchFamily="34" charset="0"/>
              <a:buChar char="•"/>
            </a:pPr>
            <a:r>
              <a:rPr lang="en-US" dirty="0">
                <a:latin typeface="Georgia" panose="02040502050405020303" pitchFamily="18" charset="0"/>
              </a:rPr>
              <a:t>Simulation run in </a:t>
            </a:r>
            <a:r>
              <a:rPr lang="en-US" dirty="0" err="1">
                <a:latin typeface="Georgia" panose="02040502050405020303" pitchFamily="18" charset="0"/>
              </a:rPr>
              <a:t>ntopology</a:t>
            </a:r>
            <a:r>
              <a:rPr lang="en-US" dirty="0">
                <a:latin typeface="Georgia" panose="02040502050405020303" pitchFamily="18" charset="0"/>
              </a:rPr>
              <a:t> on the topology optimized model for verification</a:t>
            </a:r>
          </a:p>
        </p:txBody>
      </p:sp>
      <p:pic>
        <p:nvPicPr>
          <p:cNvPr id="5" name="Content Placeholder 4">
            <a:extLst>
              <a:ext uri="{FF2B5EF4-FFF2-40B4-BE49-F238E27FC236}">
                <a16:creationId xmlns:a16="http://schemas.microsoft.com/office/drawing/2014/main" id="{BCEA6F67-1771-AC7A-7DD6-DCF48453B586}"/>
              </a:ext>
            </a:extLst>
          </p:cNvPr>
          <p:cNvPicPr>
            <a:picLocks noGrp="1" noChangeAspect="1"/>
          </p:cNvPicPr>
          <p:nvPr>
            <p:ph sz="half" idx="2"/>
          </p:nvPr>
        </p:nvPicPr>
        <p:blipFill>
          <a:blip r:embed="rId3"/>
          <a:stretch>
            <a:fillRect/>
          </a:stretch>
        </p:blipFill>
        <p:spPr>
          <a:xfrm>
            <a:off x="6172200" y="1200225"/>
            <a:ext cx="6019800" cy="4620195"/>
          </a:xfrm>
          <a:noFill/>
        </p:spPr>
      </p:pic>
      <p:sp>
        <p:nvSpPr>
          <p:cNvPr id="2" name="Title 1">
            <a:extLst>
              <a:ext uri="{FF2B5EF4-FFF2-40B4-BE49-F238E27FC236}">
                <a16:creationId xmlns:a16="http://schemas.microsoft.com/office/drawing/2014/main" id="{1C1FC4A6-D321-45EE-ACF5-649C441DFD01}"/>
              </a:ext>
            </a:extLst>
          </p:cNvPr>
          <p:cNvSpPr>
            <a:spLocks noGrp="1"/>
          </p:cNvSpPr>
          <p:nvPr>
            <p:ph type="title"/>
          </p:nvPr>
        </p:nvSpPr>
        <p:spPr>
          <a:xfrm>
            <a:off x="0" y="0"/>
            <a:ext cx="12192000" cy="949610"/>
          </a:xfrm>
        </p:spPr>
        <p:txBody>
          <a:bodyPr vert="horz" lIns="91440" tIns="45720" rIns="91440" bIns="45720" rtlCol="0" anchor="ctr">
            <a:normAutofit/>
          </a:bodyPr>
          <a:lstStyle/>
          <a:p>
            <a:r>
              <a:rPr lang="en-US" sz="4300" b="1" kern="1200" dirty="0">
                <a:latin typeface="Georgia" panose="02040502050405020303" pitchFamily="18" charset="0"/>
                <a:ea typeface="+mj-ea"/>
                <a:cs typeface="+mj-cs"/>
              </a:rPr>
              <a:t>Finite Element Analysis- Final </a:t>
            </a:r>
            <a:r>
              <a:rPr lang="en-US" sz="4300" b="1" kern="1200" dirty="0" err="1">
                <a:latin typeface="Georgia" panose="02040502050405020303" pitchFamily="18" charset="0"/>
                <a:ea typeface="+mj-ea"/>
                <a:cs typeface="+mj-cs"/>
              </a:rPr>
              <a:t>Desicion</a:t>
            </a:r>
            <a:endParaRPr lang="en-US" sz="4300" b="1" kern="1200" dirty="0">
              <a:latin typeface="Georgia" panose="02040502050405020303" pitchFamily="18" charset="0"/>
              <a:ea typeface="+mj-ea"/>
              <a:cs typeface="+mj-cs"/>
            </a:endParaRPr>
          </a:p>
        </p:txBody>
      </p:sp>
    </p:spTree>
    <p:extLst>
      <p:ext uri="{BB962C8B-B14F-4D97-AF65-F5344CB8AC3E}">
        <p14:creationId xmlns:p14="http://schemas.microsoft.com/office/powerpoint/2010/main" val="2173231968"/>
      </p:ext>
    </p:extLst>
  </p:cSld>
  <p:clrMapOvr>
    <a:masterClrMapping/>
  </p:clrMapOvr>
  <mc:AlternateContent xmlns:mc="http://schemas.openxmlformats.org/markup-compatibility/2006" xmlns:p14="http://schemas.microsoft.com/office/powerpoint/2010/main">
    <mc:Choice Requires="p14">
      <p:transition spd="slow" p14:dur="2000" advTm="17239"/>
    </mc:Choice>
    <mc:Fallback xmlns="">
      <p:transition spd="slow" advTm="1723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a:xfrm>
            <a:off x="0" y="-21940"/>
            <a:ext cx="12192000" cy="949610"/>
          </a:xfrm>
        </p:spPr>
        <p:txBody>
          <a:bodyPr/>
          <a:lstStyle/>
          <a:p>
            <a:r>
              <a:rPr lang="en-US" b="1" dirty="0"/>
              <a:t>Design Concepts – Parametric Design</a:t>
            </a:r>
          </a:p>
        </p:txBody>
      </p:sp>
      <p:sp>
        <p:nvSpPr>
          <p:cNvPr id="5" name="Content Placeholder 4">
            <a:extLst>
              <a:ext uri="{FF2B5EF4-FFF2-40B4-BE49-F238E27FC236}">
                <a16:creationId xmlns:a16="http://schemas.microsoft.com/office/drawing/2014/main" id="{CFBDD723-483F-B177-437A-F89FE2D438E9}"/>
              </a:ext>
            </a:extLst>
          </p:cNvPr>
          <p:cNvSpPr>
            <a:spLocks noGrp="1"/>
          </p:cNvSpPr>
          <p:nvPr>
            <p:ph idx="1"/>
          </p:nvPr>
        </p:nvSpPr>
        <p:spPr/>
        <p:txBody>
          <a:bodyPr>
            <a:normAutofit/>
          </a:bodyPr>
          <a:lstStyle/>
          <a:p>
            <a:r>
              <a:rPr lang="en-US" sz="2407">
                <a:latin typeface="Georgia"/>
              </a:rPr>
              <a:t>Design Generation is prone to iterations</a:t>
            </a:r>
          </a:p>
          <a:p>
            <a:r>
              <a:rPr lang="en-US" sz="2407">
                <a:latin typeface="Georgia"/>
              </a:rPr>
              <a:t>Parametric design can be of great help!</a:t>
            </a:r>
          </a:p>
          <a:p>
            <a:r>
              <a:rPr lang="en-US" sz="2407">
                <a:latin typeface="Georgia"/>
              </a:rPr>
              <a:t>It is unlikely for a structure to be perfect forever. Newer versions/iterations are extremely common [1]</a:t>
            </a:r>
          </a:p>
          <a:p>
            <a:r>
              <a:rPr lang="en-US" sz="2407">
                <a:latin typeface="Georgia"/>
              </a:rPr>
              <a:t>With this program (Rhino + Grasshopper), changing dimensions is made easy. A grasshopper script has been generated with number sliders that change the design variables accordingly</a:t>
            </a:r>
          </a:p>
        </p:txBody>
      </p:sp>
      <p:pic>
        <p:nvPicPr>
          <p:cNvPr id="6" name="Picture 5" descr="Diagram&#10;&#10;Description automatically generated with medium confidence">
            <a:extLst>
              <a:ext uri="{FF2B5EF4-FFF2-40B4-BE49-F238E27FC236}">
                <a16:creationId xmlns:a16="http://schemas.microsoft.com/office/drawing/2014/main" id="{9F892FD6-EDD4-A2D7-4526-90B4C0CD93F4}"/>
              </a:ext>
            </a:extLst>
          </p:cNvPr>
          <p:cNvPicPr>
            <a:picLocks noChangeAspect="1"/>
          </p:cNvPicPr>
          <p:nvPr/>
        </p:nvPicPr>
        <p:blipFill rotWithShape="1">
          <a:blip r:embed="rId3">
            <a:extLst>
              <a:ext uri="{28A0092B-C50C-407E-A947-70E740481C1C}">
                <a14:useLocalDpi xmlns:a14="http://schemas.microsoft.com/office/drawing/2010/main" val="0"/>
              </a:ext>
            </a:extLst>
          </a:blip>
          <a:srcRect l="23936" r="20213"/>
          <a:stretch/>
        </p:blipFill>
        <p:spPr>
          <a:xfrm>
            <a:off x="2879444" y="4274820"/>
            <a:ext cx="1625618" cy="1637230"/>
          </a:xfrm>
          <a:prstGeom prst="rect">
            <a:avLst/>
          </a:prstGeom>
        </p:spPr>
      </p:pic>
      <p:pic>
        <p:nvPicPr>
          <p:cNvPr id="8" name="Picture 7" descr="A white spider on a green surface&#10;&#10;Description automatically generated with medium confidence">
            <a:extLst>
              <a:ext uri="{FF2B5EF4-FFF2-40B4-BE49-F238E27FC236}">
                <a16:creationId xmlns:a16="http://schemas.microsoft.com/office/drawing/2014/main" id="{EBF0D877-B230-BCD3-7005-14C5278E08D2}"/>
              </a:ext>
            </a:extLst>
          </p:cNvPr>
          <p:cNvPicPr>
            <a:picLocks noChangeAspect="1"/>
          </p:cNvPicPr>
          <p:nvPr/>
        </p:nvPicPr>
        <p:blipFill rotWithShape="1">
          <a:blip r:embed="rId4">
            <a:extLst>
              <a:ext uri="{28A0092B-C50C-407E-A947-70E740481C1C}">
                <a14:useLocalDpi xmlns:a14="http://schemas.microsoft.com/office/drawing/2010/main" val="0"/>
              </a:ext>
            </a:extLst>
          </a:blip>
          <a:srcRect l="25951" t="20691" r="24816" b="17243"/>
          <a:stretch/>
        </p:blipFill>
        <p:spPr>
          <a:xfrm>
            <a:off x="7018285" y="4274820"/>
            <a:ext cx="1337310" cy="1440002"/>
          </a:xfrm>
          <a:prstGeom prst="rect">
            <a:avLst/>
          </a:prstGeom>
        </p:spPr>
      </p:pic>
    </p:spTree>
    <p:extLst>
      <p:ext uri="{BB962C8B-B14F-4D97-AF65-F5344CB8AC3E}">
        <p14:creationId xmlns:p14="http://schemas.microsoft.com/office/powerpoint/2010/main" val="345750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9152-3B5F-6D70-2F79-98A9D2982333}"/>
              </a:ext>
            </a:extLst>
          </p:cNvPr>
          <p:cNvSpPr>
            <a:spLocks noGrp="1"/>
          </p:cNvSpPr>
          <p:nvPr>
            <p:ph type="title"/>
          </p:nvPr>
        </p:nvSpPr>
        <p:spPr/>
        <p:txBody>
          <a:bodyPr/>
          <a:lstStyle/>
          <a:p>
            <a:r>
              <a:rPr lang="en-US" b="1" dirty="0"/>
              <a:t>Design Concepts – Parametric Design</a:t>
            </a:r>
          </a:p>
        </p:txBody>
      </p:sp>
      <p:sp>
        <p:nvSpPr>
          <p:cNvPr id="3" name="Content Placeholder 2">
            <a:extLst>
              <a:ext uri="{FF2B5EF4-FFF2-40B4-BE49-F238E27FC236}">
                <a16:creationId xmlns:a16="http://schemas.microsoft.com/office/drawing/2014/main" id="{D305ED45-1A39-FA14-B391-C096D6C86930}"/>
              </a:ext>
            </a:extLst>
          </p:cNvPr>
          <p:cNvSpPr>
            <a:spLocks noGrp="1"/>
          </p:cNvSpPr>
          <p:nvPr>
            <p:ph idx="1"/>
          </p:nvPr>
        </p:nvSpPr>
        <p:spPr>
          <a:xfrm>
            <a:off x="580552" y="1554480"/>
            <a:ext cx="11030896" cy="4245294"/>
          </a:xfrm>
        </p:spPr>
        <p:txBody>
          <a:bodyPr>
            <a:normAutofit/>
          </a:bodyPr>
          <a:lstStyle/>
          <a:p>
            <a:pPr marL="450056" lvl="1" indent="0">
              <a:buNone/>
            </a:pPr>
            <a:r>
              <a:rPr lang="en-US" sz="2407">
                <a:latin typeface="Georgia"/>
              </a:rPr>
              <a:t>	Grasshopper Side					Rhino Side</a:t>
            </a:r>
          </a:p>
        </p:txBody>
      </p:sp>
      <p:pic>
        <p:nvPicPr>
          <p:cNvPr id="5" name="Picture 4" descr="Diagram&#10;&#10;Description automatically generated">
            <a:extLst>
              <a:ext uri="{FF2B5EF4-FFF2-40B4-BE49-F238E27FC236}">
                <a16:creationId xmlns:a16="http://schemas.microsoft.com/office/drawing/2014/main" id="{B06F4F62-594A-9883-2B9A-057DBE986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52" y="2443030"/>
            <a:ext cx="4831466" cy="2761429"/>
          </a:xfrm>
          <a:prstGeom prst="rect">
            <a:avLst/>
          </a:prstGeom>
        </p:spPr>
      </p:pic>
      <p:pic>
        <p:nvPicPr>
          <p:cNvPr id="7" name="Picture 6" descr="A picture containing hinge, metalware&#10;&#10;Description automatically generated">
            <a:extLst>
              <a:ext uri="{FF2B5EF4-FFF2-40B4-BE49-F238E27FC236}">
                <a16:creationId xmlns:a16="http://schemas.microsoft.com/office/drawing/2014/main" id="{AB666688-C821-634C-B583-D1CDA3667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292" y="2314056"/>
            <a:ext cx="4831466" cy="2890403"/>
          </a:xfrm>
          <a:prstGeom prst="rect">
            <a:avLst/>
          </a:prstGeom>
        </p:spPr>
      </p:pic>
      <p:sp>
        <p:nvSpPr>
          <p:cNvPr id="8" name="Arrow: Down 7">
            <a:extLst>
              <a:ext uri="{FF2B5EF4-FFF2-40B4-BE49-F238E27FC236}">
                <a16:creationId xmlns:a16="http://schemas.microsoft.com/office/drawing/2014/main" id="{6577A34F-5ACC-B128-FE90-B58DD4CE59FB}"/>
              </a:ext>
            </a:extLst>
          </p:cNvPr>
          <p:cNvSpPr/>
          <p:nvPr/>
        </p:nvSpPr>
        <p:spPr>
          <a:xfrm>
            <a:off x="2373240" y="2020122"/>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B2387C3-281B-1984-9815-B825AE96FC45}"/>
              </a:ext>
            </a:extLst>
          </p:cNvPr>
          <p:cNvSpPr/>
          <p:nvPr/>
        </p:nvSpPr>
        <p:spPr>
          <a:xfrm>
            <a:off x="8195000" y="2020122"/>
            <a:ext cx="733777" cy="25964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69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AM Part File Preparation plans</a:t>
            </a:r>
          </a:p>
        </p:txBody>
      </p:sp>
      <p:sp>
        <p:nvSpPr>
          <p:cNvPr id="3" name="Content Placeholder 2"/>
          <p:cNvSpPr>
            <a:spLocks noGrp="1"/>
          </p:cNvSpPr>
          <p:nvPr>
            <p:ph idx="1"/>
          </p:nvPr>
        </p:nvSpPr>
        <p:spPr>
          <a:xfrm>
            <a:off x="216877" y="1323243"/>
            <a:ext cx="7455878" cy="4900613"/>
          </a:xfrm>
        </p:spPr>
        <p:txBody>
          <a:bodyPr vert="horz" lIns="91440" tIns="45720" rIns="91440" bIns="45720" rtlCol="0" anchor="t">
            <a:normAutofit/>
          </a:bodyPr>
          <a:lstStyle/>
          <a:p>
            <a:pPr marL="224790" indent="-224790"/>
            <a:r>
              <a:rPr lang="en-US" sz="2750">
                <a:latin typeface="Georgia"/>
              </a:rPr>
              <a:t>STL file modification via Magics</a:t>
            </a:r>
          </a:p>
          <a:p>
            <a:pPr marL="675005" lvl="1" indent="-224790"/>
            <a:r>
              <a:rPr lang="en-US" sz="2350">
                <a:latin typeface="Georgia"/>
              </a:rPr>
              <a:t>STL File Generation</a:t>
            </a:r>
          </a:p>
          <a:p>
            <a:pPr marL="1124585" lvl="2" indent="-224790"/>
            <a:r>
              <a:rPr lang="en-US" sz="1950">
                <a:latin typeface="Georgia"/>
              </a:rPr>
              <a:t>STL file generated from </a:t>
            </a:r>
            <a:r>
              <a:rPr lang="en-US" sz="1950" err="1">
                <a:latin typeface="Georgia"/>
              </a:rPr>
              <a:t>nTop</a:t>
            </a:r>
            <a:r>
              <a:rPr lang="en-US" sz="1950">
                <a:latin typeface="Georgia"/>
              </a:rPr>
              <a:t> software</a:t>
            </a:r>
          </a:p>
          <a:p>
            <a:pPr marL="675005" lvl="1" indent="-224790"/>
            <a:r>
              <a:rPr lang="en-US" sz="2350">
                <a:latin typeface="Georgia"/>
              </a:rPr>
              <a:t>STL Issues</a:t>
            </a:r>
            <a:endParaRPr lang="en-US"/>
          </a:p>
          <a:p>
            <a:pPr marL="1124585" lvl="2" indent="-224790"/>
            <a:r>
              <a:rPr lang="en-US" sz="1950">
                <a:latin typeface="Georgia"/>
              </a:rPr>
              <a:t>Magics contains mesh fixing algorithms to automatically and manually fix and modify STL files. STL issues listed below:</a:t>
            </a:r>
          </a:p>
          <a:p>
            <a:pPr marL="1574800" lvl="3" indent="-224790"/>
            <a:r>
              <a:rPr lang="en-US" sz="1750">
                <a:latin typeface="Georgia"/>
              </a:rPr>
              <a:t>Inverted Normals</a:t>
            </a:r>
          </a:p>
          <a:p>
            <a:pPr marL="1574800" lvl="3" indent="-224790"/>
            <a:r>
              <a:rPr lang="en-US" sz="1750">
                <a:latin typeface="Georgia"/>
              </a:rPr>
              <a:t>Triangle issues (IE Bad edges, intersecting triangles, overlapping triangles)</a:t>
            </a:r>
          </a:p>
          <a:p>
            <a:pPr marL="1574800" lvl="3" indent="-224790"/>
            <a:r>
              <a:rPr lang="en-US" sz="1750">
                <a:latin typeface="Georgia"/>
              </a:rPr>
              <a:t>Hole(s) in shell</a:t>
            </a:r>
          </a:p>
          <a:p>
            <a:pPr marL="1574800" lvl="3" indent="-224790"/>
            <a:r>
              <a:rPr lang="en-US" sz="1750">
                <a:latin typeface="Georgia"/>
              </a:rPr>
              <a:t>Noise shells and/or multiple shells</a:t>
            </a:r>
            <a:endParaRPr lang="en-US" sz="1750"/>
          </a:p>
          <a:p>
            <a:pPr marL="793115" lvl="1" indent="-342900"/>
            <a:endParaRPr lang="en-US" sz="2350"/>
          </a:p>
          <a:p>
            <a:pPr marL="1242695" lvl="2" indent="-342900"/>
            <a:endParaRPr lang="en-US" sz="1950">
              <a:latin typeface="Georgia"/>
            </a:endParaRPr>
          </a:p>
          <a:p>
            <a:pPr marL="450215" lvl="1" indent="0">
              <a:buNone/>
            </a:pPr>
            <a:endParaRPr lang="en-US" sz="2350">
              <a:highlight>
                <a:srgbClr val="FFFF00"/>
              </a:highlight>
              <a:latin typeface="Georgia"/>
            </a:endParaRPr>
          </a:p>
        </p:txBody>
      </p:sp>
      <p:pic>
        <p:nvPicPr>
          <p:cNvPr id="6" name="Picture 6" descr="Graphical user interface, application, Word&#10;&#10;Description automatically generated">
            <a:extLst>
              <a:ext uri="{FF2B5EF4-FFF2-40B4-BE49-F238E27FC236}">
                <a16:creationId xmlns:a16="http://schemas.microsoft.com/office/drawing/2014/main" id="{9D39FDDE-C23A-D955-8100-3C8D3B9B2526}"/>
              </a:ext>
            </a:extLst>
          </p:cNvPr>
          <p:cNvPicPr>
            <a:picLocks noChangeAspect="1"/>
          </p:cNvPicPr>
          <p:nvPr/>
        </p:nvPicPr>
        <p:blipFill>
          <a:blip r:embed="rId3"/>
          <a:stretch>
            <a:fillRect/>
          </a:stretch>
        </p:blipFill>
        <p:spPr>
          <a:xfrm>
            <a:off x="6906143" y="1302951"/>
            <a:ext cx="4838316" cy="2619854"/>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F7E1A1DF-4452-0765-1C90-EF77D88AD5AE}"/>
              </a:ext>
            </a:extLst>
          </p:cNvPr>
          <p:cNvPicPr>
            <a:picLocks noChangeAspect="1"/>
          </p:cNvPicPr>
          <p:nvPr/>
        </p:nvPicPr>
        <p:blipFill>
          <a:blip r:embed="rId4"/>
          <a:stretch>
            <a:fillRect/>
          </a:stretch>
        </p:blipFill>
        <p:spPr>
          <a:xfrm>
            <a:off x="7260311" y="2436080"/>
            <a:ext cx="2847457" cy="2489648"/>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
        <p:nvSpPr>
          <p:cNvPr id="8" name="Rectangle 7">
            <a:extLst>
              <a:ext uri="{FF2B5EF4-FFF2-40B4-BE49-F238E27FC236}">
                <a16:creationId xmlns:a16="http://schemas.microsoft.com/office/drawing/2014/main" id="{6A8337CE-C7AE-7C4E-5782-2814D2EDB8AC}"/>
              </a:ext>
            </a:extLst>
          </p:cNvPr>
          <p:cNvSpPr/>
          <p:nvPr/>
        </p:nvSpPr>
        <p:spPr>
          <a:xfrm>
            <a:off x="10622002" y="2730780"/>
            <a:ext cx="1138859" cy="1173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5B7D951-6B0B-6776-B42D-A05297733F2F}"/>
              </a:ext>
            </a:extLst>
          </p:cNvPr>
          <p:cNvCxnSpPr/>
          <p:nvPr/>
        </p:nvCxnSpPr>
        <p:spPr>
          <a:xfrm>
            <a:off x="10228393" y="2357868"/>
            <a:ext cx="443706" cy="379620"/>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E0A86F-8410-C4EF-6950-E95B10194BBB}"/>
              </a:ext>
            </a:extLst>
          </p:cNvPr>
          <p:cNvCxnSpPr/>
          <p:nvPr/>
        </p:nvCxnSpPr>
        <p:spPr>
          <a:xfrm flipV="1">
            <a:off x="10209974" y="3882001"/>
            <a:ext cx="421936" cy="1137481"/>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49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AM Build Preparation Plans</a:t>
            </a:r>
          </a:p>
        </p:txBody>
      </p:sp>
      <p:sp>
        <p:nvSpPr>
          <p:cNvPr id="3" name="Content Placeholder 2"/>
          <p:cNvSpPr>
            <a:spLocks noGrp="1"/>
          </p:cNvSpPr>
          <p:nvPr>
            <p:ph idx="1"/>
          </p:nvPr>
        </p:nvSpPr>
        <p:spPr>
          <a:xfrm>
            <a:off x="798095" y="1105904"/>
            <a:ext cx="10515600" cy="4900613"/>
          </a:xfrm>
        </p:spPr>
        <p:txBody>
          <a:bodyPr vert="horz" lIns="91440" tIns="45720" rIns="91440" bIns="45720" rtlCol="0" anchor="t">
            <a:normAutofit fontScale="47500" lnSpcReduction="20000"/>
          </a:bodyPr>
          <a:lstStyle/>
          <a:p>
            <a:pPr marL="224790" indent="-224790"/>
            <a:r>
              <a:rPr lang="en-US" sz="2750" dirty="0">
                <a:latin typeface="Georgia"/>
              </a:rPr>
              <a:t>Build simulation conditions (Proprietary/recommended settings)  [1,2]</a:t>
            </a:r>
          </a:p>
          <a:p>
            <a:pPr marL="675005" lvl="1" indent="-457200"/>
            <a:r>
              <a:rPr lang="en-US" sz="2350" dirty="0" err="1">
                <a:latin typeface="Georgia"/>
              </a:rPr>
              <a:t>Arcam</a:t>
            </a:r>
            <a:r>
              <a:rPr lang="en-US" sz="2350" dirty="0">
                <a:latin typeface="Georgia"/>
              </a:rPr>
              <a:t> Q20</a:t>
            </a:r>
          </a:p>
          <a:p>
            <a:pPr marL="675005" lvl="1" indent="-457200"/>
            <a:r>
              <a:rPr lang="en-US" sz="2350" dirty="0">
                <a:latin typeface="Georgia"/>
              </a:rPr>
              <a:t>Preheating: 600 °C - 800 °C</a:t>
            </a:r>
            <a:endParaRPr lang="en-US" dirty="0"/>
          </a:p>
          <a:p>
            <a:pPr marL="675005" lvl="1" indent="-457200"/>
            <a:r>
              <a:rPr lang="en-US" sz="2350" dirty="0">
                <a:latin typeface="Georgia"/>
              </a:rPr>
              <a:t>E-Beam spot size: 80 µm</a:t>
            </a:r>
          </a:p>
          <a:p>
            <a:pPr marL="675005" lvl="1" indent="-457200"/>
            <a:r>
              <a:rPr lang="en-US" sz="2350" dirty="0">
                <a:latin typeface="Georgia"/>
              </a:rPr>
              <a:t>Beam power/energy density: 1250 W</a:t>
            </a:r>
          </a:p>
          <a:p>
            <a:pPr marL="675005" lvl="1" indent="-457200"/>
            <a:r>
              <a:rPr lang="en-US" sz="2350" dirty="0">
                <a:latin typeface="Georgia"/>
              </a:rPr>
              <a:t>Layer thickness: 75 µm</a:t>
            </a:r>
          </a:p>
          <a:p>
            <a:pPr marL="675005" lvl="1" indent="-457200"/>
            <a:r>
              <a:rPr lang="en-US" sz="2350" dirty="0">
                <a:latin typeface="Georgia"/>
              </a:rPr>
              <a:t>Scanning Speed: 4530 mm/s</a:t>
            </a:r>
            <a:endParaRPr lang="en-US" sz="2350" dirty="0"/>
          </a:p>
          <a:p>
            <a:pPr marL="675005" lvl="1" indent="-457200"/>
            <a:r>
              <a:rPr lang="en-US" sz="2350" dirty="0">
                <a:latin typeface="Georgia"/>
              </a:rPr>
              <a:t>Hatch Spacing: 100 µm</a:t>
            </a:r>
            <a:endParaRPr lang="en-US" dirty="0"/>
          </a:p>
          <a:p>
            <a:pPr marL="675005" lvl="1" indent="-457200"/>
            <a:r>
              <a:rPr lang="en-US" sz="2350" dirty="0">
                <a:latin typeface="Georgia"/>
              </a:rPr>
              <a:t>Hard </a:t>
            </a:r>
            <a:r>
              <a:rPr lang="en-US" sz="2350" dirty="0" err="1">
                <a:latin typeface="Georgia"/>
              </a:rPr>
              <a:t>Recoater</a:t>
            </a:r>
            <a:endParaRPr lang="en-US" sz="2350" dirty="0">
              <a:latin typeface="Georgia"/>
            </a:endParaRPr>
          </a:p>
          <a:p>
            <a:pPr marL="224790" indent="-224790"/>
            <a:r>
              <a:rPr lang="en-US" sz="2750" dirty="0">
                <a:latin typeface="Georgia"/>
              </a:rPr>
              <a:t>Multi-criteria build set-up optimization</a:t>
            </a:r>
            <a:endParaRPr lang="en-US" sz="2750" dirty="0"/>
          </a:p>
          <a:p>
            <a:pPr marL="675005" lvl="1" indent="-457200"/>
            <a:r>
              <a:rPr lang="en-US" sz="2350" dirty="0">
                <a:latin typeface="Georgia"/>
              </a:rPr>
              <a:t>Minimum distortion is the most critical factor</a:t>
            </a:r>
          </a:p>
          <a:p>
            <a:pPr marL="1124585" lvl="2" indent="-457200"/>
            <a:r>
              <a:rPr lang="en-US" sz="1950" dirty="0">
                <a:latin typeface="Georgia"/>
              </a:rPr>
              <a:t>Minimum distortion will be critical to ensure a proper fit between the bone and the plate.  A better fit will  create a more ideal load transfer from bone to plate also.</a:t>
            </a:r>
          </a:p>
          <a:p>
            <a:pPr marL="675005" lvl="1" indent="-457200"/>
            <a:r>
              <a:rPr lang="en-US" sz="2350" dirty="0">
                <a:latin typeface="Georgia"/>
              </a:rPr>
              <a:t>Number of build failures</a:t>
            </a:r>
          </a:p>
          <a:p>
            <a:pPr marL="1124585" lvl="2" indent="-457200"/>
            <a:r>
              <a:rPr lang="en-US" sz="1950" dirty="0">
                <a:latin typeface="Georgia"/>
              </a:rPr>
              <a:t>A small amount of distortion should lead to a low amount of build failures</a:t>
            </a:r>
          </a:p>
          <a:p>
            <a:pPr marL="675005" lvl="1" indent="-457200"/>
            <a:r>
              <a:rPr lang="en-US" sz="2350" dirty="0">
                <a:latin typeface="Georgia"/>
              </a:rPr>
              <a:t>Max part strength</a:t>
            </a:r>
          </a:p>
          <a:p>
            <a:pPr marL="1124585" lvl="2" indent="-457200"/>
            <a:r>
              <a:rPr lang="en-US" sz="1950" dirty="0">
                <a:latin typeface="Georgia"/>
              </a:rPr>
              <a:t>The plate will be sized to withstand loading conditions and have a healthy safety factor.   Therefore, it is not critical for the part to have its max strength possible, but care should be taken to ensure that the part does not become weaker than the material properties used during the FEA analysis.</a:t>
            </a:r>
          </a:p>
          <a:p>
            <a:pPr marL="675005" lvl="1" indent="-457200"/>
            <a:r>
              <a:rPr lang="en-US" sz="2350" dirty="0">
                <a:latin typeface="Georgia"/>
              </a:rPr>
              <a:t>Build time</a:t>
            </a:r>
          </a:p>
          <a:p>
            <a:pPr marL="1124585" lvl="2" indent="-457200"/>
            <a:r>
              <a:rPr lang="en-US" sz="1950" dirty="0">
                <a:latin typeface="Georgia"/>
              </a:rPr>
              <a:t>The plate section that will be printed likely won't be very big so long print time probably will not be an issue.  The plates will also be custom designed to meet each patient's bone so the part will not need to be mass produced.</a:t>
            </a:r>
          </a:p>
          <a:p>
            <a:pPr marL="224790" indent="-224790"/>
            <a:r>
              <a:rPr lang="en-US" sz="2750" dirty="0">
                <a:latin typeface="Georgia"/>
              </a:rPr>
              <a:t>Support considerations</a:t>
            </a:r>
          </a:p>
          <a:p>
            <a:pPr marL="675005" lvl="1" indent="0"/>
            <a:r>
              <a:rPr lang="en-US" sz="2350" dirty="0">
                <a:latin typeface="Georgia"/>
              </a:rPr>
              <a:t>Support removal</a:t>
            </a:r>
          </a:p>
          <a:p>
            <a:pPr marL="675005" lvl="1" indent="0"/>
            <a:r>
              <a:rPr lang="en-US" sz="2350" dirty="0">
                <a:latin typeface="Georgia"/>
              </a:rPr>
              <a:t>Support placement (where we can and can't have supports)</a:t>
            </a:r>
          </a:p>
          <a:p>
            <a:pPr marL="675005" lvl="1" indent="0"/>
            <a:r>
              <a:rPr lang="en-US" sz="2350" dirty="0">
                <a:latin typeface="Georgia"/>
              </a:rPr>
              <a:t>Support styles (stronger supports, perforated supports, removal style (by hand or machining))</a:t>
            </a:r>
          </a:p>
          <a:p>
            <a:pPr marL="675005" lvl="1" indent="0"/>
            <a:r>
              <a:rPr lang="en-US" sz="2350" dirty="0">
                <a:latin typeface="Georgia"/>
              </a:rPr>
              <a:t>Support scarring/smoothness</a:t>
            </a:r>
          </a:p>
          <a:p>
            <a:pPr marL="0" indent="0">
              <a:buNone/>
            </a:pPr>
            <a:endParaRPr lang="en-US" sz="2750" dirty="0">
              <a:highlight>
                <a:srgbClr val="FFFF00"/>
              </a:highlight>
            </a:endParaRPr>
          </a:p>
          <a:p>
            <a:pPr marL="224790" indent="-224790"/>
            <a:endParaRPr lang="en-US" dirty="0"/>
          </a:p>
          <a:p>
            <a:pPr marL="224790" indent="-224790"/>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spTree>
    <p:extLst>
      <p:ext uri="{BB962C8B-B14F-4D97-AF65-F5344CB8AC3E}">
        <p14:creationId xmlns:p14="http://schemas.microsoft.com/office/powerpoint/2010/main" val="149362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A3AF-0159-82B7-96A6-1BD4798997CC}"/>
              </a:ext>
            </a:extLst>
          </p:cNvPr>
          <p:cNvSpPr>
            <a:spLocks noGrp="1"/>
          </p:cNvSpPr>
          <p:nvPr>
            <p:ph type="title"/>
          </p:nvPr>
        </p:nvSpPr>
        <p:spPr/>
        <p:txBody>
          <a:bodyPr/>
          <a:lstStyle/>
          <a:p>
            <a:r>
              <a:rPr lang="en-US" sz="4300" b="1" dirty="0">
                <a:latin typeface="Georgia"/>
              </a:rPr>
              <a:t>AM Build Simulation</a:t>
            </a:r>
            <a:endParaRPr lang="en-US" b="1" dirty="0"/>
          </a:p>
        </p:txBody>
      </p:sp>
      <p:sp>
        <p:nvSpPr>
          <p:cNvPr id="3" name="Content Placeholder 2">
            <a:extLst>
              <a:ext uri="{FF2B5EF4-FFF2-40B4-BE49-F238E27FC236}">
                <a16:creationId xmlns:a16="http://schemas.microsoft.com/office/drawing/2014/main" id="{683AEF06-8C4F-1D5C-635C-D522B617EABC}"/>
              </a:ext>
            </a:extLst>
          </p:cNvPr>
          <p:cNvSpPr>
            <a:spLocks noGrp="1"/>
          </p:cNvSpPr>
          <p:nvPr>
            <p:ph idx="1"/>
          </p:nvPr>
        </p:nvSpPr>
        <p:spPr>
          <a:xfrm>
            <a:off x="717884" y="1156035"/>
            <a:ext cx="10515600" cy="3431042"/>
          </a:xfrm>
        </p:spPr>
        <p:txBody>
          <a:bodyPr vert="horz" lIns="91440" tIns="45720" rIns="91440" bIns="45720" rtlCol="0" anchor="t">
            <a:normAutofit lnSpcReduction="10000"/>
          </a:bodyPr>
          <a:lstStyle/>
          <a:p>
            <a:pPr marL="224790" indent="-224790"/>
            <a:r>
              <a:rPr lang="en-US" sz="2750">
                <a:latin typeface="Georgia"/>
              </a:rPr>
              <a:t>Atlas 3D simulation software</a:t>
            </a:r>
          </a:p>
          <a:p>
            <a:pPr marL="224790" indent="-224790"/>
            <a:r>
              <a:rPr lang="en-US" sz="2750">
                <a:latin typeface="Georgia"/>
              </a:rPr>
              <a:t>Processing parameters were entered and then the software's minimum distortion option was chosen as it is the most critical build factor for the plate</a:t>
            </a:r>
          </a:p>
          <a:p>
            <a:pPr marL="224790" indent="-224790"/>
            <a:r>
              <a:rPr lang="en-US" sz="2750">
                <a:latin typeface="Georgia"/>
              </a:rPr>
              <a:t>Build simulation showed that a greater amount of distortion exists at either end of the part</a:t>
            </a:r>
            <a:endParaRPr lang="en-US"/>
          </a:p>
          <a:p>
            <a:pPr marL="224790" indent="-224790"/>
            <a:r>
              <a:rPr lang="en-US" sz="2750">
                <a:latin typeface="Georgia"/>
              </a:rPr>
              <a:t>The software chose to orient the part at a ~25 deg angle in order to achieve a minimal amount of distortion</a:t>
            </a:r>
            <a:endParaRPr lang="en-US" sz="2750" err="1"/>
          </a:p>
          <a:p>
            <a:pPr marL="675005" lvl="1" indent="-224790"/>
            <a:endParaRPr lang="en-US" sz="2350"/>
          </a:p>
        </p:txBody>
      </p:sp>
      <p:pic>
        <p:nvPicPr>
          <p:cNvPr id="7" name="Picture 7">
            <a:extLst>
              <a:ext uri="{FF2B5EF4-FFF2-40B4-BE49-F238E27FC236}">
                <a16:creationId xmlns:a16="http://schemas.microsoft.com/office/drawing/2014/main" id="{0D4BD330-A846-E322-904F-5F57173FFC87}"/>
              </a:ext>
            </a:extLst>
          </p:cNvPr>
          <p:cNvPicPr>
            <a:picLocks noChangeAspect="1"/>
          </p:cNvPicPr>
          <p:nvPr/>
        </p:nvPicPr>
        <p:blipFill>
          <a:blip r:embed="rId3"/>
          <a:stretch>
            <a:fillRect/>
          </a:stretch>
        </p:blipFill>
        <p:spPr>
          <a:xfrm>
            <a:off x="250371" y="4847212"/>
            <a:ext cx="5649686" cy="886491"/>
          </a:xfrm>
          <a:prstGeom prst="rect">
            <a:avLst/>
          </a:prstGeom>
        </p:spPr>
      </p:pic>
      <p:pic>
        <p:nvPicPr>
          <p:cNvPr id="9" name="Picture 4" descr="A picture containing timeline&#10;&#10;Description automatically generated">
            <a:extLst>
              <a:ext uri="{FF2B5EF4-FFF2-40B4-BE49-F238E27FC236}">
                <a16:creationId xmlns:a16="http://schemas.microsoft.com/office/drawing/2014/main" id="{7E59136F-E893-6C67-CEF2-BDFB08A9C230}"/>
              </a:ext>
            </a:extLst>
          </p:cNvPr>
          <p:cNvPicPr>
            <a:picLocks noChangeAspect="1"/>
          </p:cNvPicPr>
          <p:nvPr/>
        </p:nvPicPr>
        <p:blipFill>
          <a:blip r:embed="rId4"/>
          <a:stretch>
            <a:fillRect/>
          </a:stretch>
        </p:blipFill>
        <p:spPr>
          <a:xfrm>
            <a:off x="6248398" y="4292665"/>
            <a:ext cx="5649685" cy="1832296"/>
          </a:xfrm>
          <a:prstGeom prst="rect">
            <a:avLst/>
          </a:prstGeom>
        </p:spPr>
      </p:pic>
    </p:spTree>
    <p:extLst>
      <p:ext uri="{BB962C8B-B14F-4D97-AF65-F5344CB8AC3E}">
        <p14:creationId xmlns:p14="http://schemas.microsoft.com/office/powerpoint/2010/main" val="135801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a:t>Team Organization</a:t>
            </a:r>
          </a:p>
        </p:txBody>
      </p:sp>
      <p:sp>
        <p:nvSpPr>
          <p:cNvPr id="3" name="Content Placeholder 2"/>
          <p:cNvSpPr>
            <a:spLocks noGrp="1"/>
          </p:cNvSpPr>
          <p:nvPr>
            <p:ph idx="1"/>
          </p:nvPr>
        </p:nvSpPr>
        <p:spPr>
          <a:xfrm>
            <a:off x="838200" y="2453268"/>
            <a:ext cx="10515600" cy="3534937"/>
          </a:xfrm>
        </p:spPr>
        <p:txBody>
          <a:bodyPr vert="horz" lIns="91440" tIns="45720" rIns="91440" bIns="45720" rtlCol="0" anchor="t">
            <a:normAutofit fontScale="92500" lnSpcReduction="20000"/>
          </a:bodyPr>
          <a:lstStyle/>
          <a:p>
            <a:pPr marL="224790" indent="-224790"/>
            <a:r>
              <a:rPr lang="en-US" sz="2750" dirty="0">
                <a:latin typeface="Georgia"/>
              </a:rPr>
              <a:t>Meeting Details</a:t>
            </a:r>
            <a:endParaRPr lang="en-US" dirty="0"/>
          </a:p>
          <a:p>
            <a:pPr marL="675005" lvl="1" indent="-224790"/>
            <a:r>
              <a:rPr lang="en-US" sz="2350" dirty="0">
                <a:latin typeface="Georgia"/>
              </a:rPr>
              <a:t>Team meetings were held in Zoom</a:t>
            </a:r>
            <a:endParaRPr lang="en-US" dirty="0"/>
          </a:p>
          <a:p>
            <a:pPr marL="675005" lvl="1" indent="-224790"/>
            <a:r>
              <a:rPr lang="en-US" sz="2350" dirty="0">
                <a:latin typeface="Georgia"/>
              </a:rPr>
              <a:t>Meeting Discussion Leader: Joe/</a:t>
            </a:r>
            <a:r>
              <a:rPr lang="en-US" sz="2350" dirty="0" err="1">
                <a:latin typeface="Georgia"/>
              </a:rPr>
              <a:t>Divyaa</a:t>
            </a:r>
            <a:endParaRPr lang="en-US" sz="2350" dirty="0">
              <a:latin typeface="Georgia"/>
            </a:endParaRPr>
          </a:p>
          <a:p>
            <a:pPr marL="675005" lvl="1" indent="-224790"/>
            <a:r>
              <a:rPr lang="en-US" sz="2350" dirty="0">
                <a:latin typeface="Georgia"/>
              </a:rPr>
              <a:t>Meeting Minutes: Ben G.</a:t>
            </a:r>
            <a:endParaRPr lang="en-US" sz="2350" dirty="0"/>
          </a:p>
          <a:p>
            <a:pPr marL="1124585" lvl="2" indent="-224790"/>
            <a:r>
              <a:rPr lang="en-US" sz="1950" dirty="0">
                <a:latin typeface="Georgia"/>
              </a:rPr>
              <a:t>Meeting minutes emailed to team after the meeting has ended</a:t>
            </a:r>
          </a:p>
          <a:p>
            <a:pPr marL="224790" indent="-224790"/>
            <a:r>
              <a:rPr lang="en-US" sz="2750" dirty="0">
                <a:latin typeface="Georgia"/>
              </a:rPr>
              <a:t>Planned Software</a:t>
            </a:r>
            <a:endParaRPr lang="en-US" sz="2750" dirty="0"/>
          </a:p>
          <a:p>
            <a:pPr marL="675005" lvl="1" indent="-224790"/>
            <a:r>
              <a:rPr lang="en-US" sz="2350" dirty="0">
                <a:latin typeface="Georgia"/>
              </a:rPr>
              <a:t>SolidWorks (for initial CAD Model and FEA)</a:t>
            </a:r>
          </a:p>
          <a:p>
            <a:pPr marL="675005" lvl="1" indent="-224790"/>
            <a:r>
              <a:rPr lang="en-US" sz="2350" dirty="0">
                <a:latin typeface="Georgia"/>
              </a:rPr>
              <a:t>Rhinoceros 6 (CAD, Parametric Design)</a:t>
            </a:r>
          </a:p>
          <a:p>
            <a:pPr marL="675005" lvl="1" indent="-224790"/>
            <a:r>
              <a:rPr lang="en-US" sz="2350" dirty="0" err="1">
                <a:latin typeface="Georgia"/>
              </a:rPr>
              <a:t>nTopology</a:t>
            </a:r>
            <a:r>
              <a:rPr lang="en-US" sz="2350" dirty="0">
                <a:latin typeface="Georgia"/>
              </a:rPr>
              <a:t> (Opportunistic </a:t>
            </a:r>
            <a:r>
              <a:rPr lang="en-US" sz="2350" dirty="0" err="1">
                <a:latin typeface="Georgia"/>
              </a:rPr>
              <a:t>DfAM</a:t>
            </a:r>
            <a:r>
              <a:rPr lang="en-US" sz="2350" dirty="0">
                <a:latin typeface="Georgia"/>
              </a:rPr>
              <a:t>, FEA)</a:t>
            </a:r>
          </a:p>
          <a:p>
            <a:pPr marL="675005" lvl="1" indent="-224790"/>
            <a:r>
              <a:rPr lang="en-US" sz="2350" dirty="0" err="1">
                <a:latin typeface="Georgia"/>
              </a:rPr>
              <a:t>Materialise</a:t>
            </a:r>
            <a:r>
              <a:rPr lang="en-US" sz="2350" dirty="0">
                <a:latin typeface="Georgia"/>
              </a:rPr>
              <a:t> Magics, </a:t>
            </a:r>
            <a:r>
              <a:rPr lang="en-US" sz="2350" dirty="0" err="1">
                <a:latin typeface="Georgia"/>
              </a:rPr>
              <a:t>Meshlab</a:t>
            </a:r>
            <a:r>
              <a:rPr lang="en-US" sz="2350" dirty="0">
                <a:latin typeface="Georgia"/>
              </a:rPr>
              <a:t>, </a:t>
            </a:r>
            <a:r>
              <a:rPr lang="en-US" sz="2350" dirty="0" err="1">
                <a:latin typeface="Georgia"/>
              </a:rPr>
              <a:t>Meshmixer</a:t>
            </a:r>
            <a:r>
              <a:rPr lang="en-US" sz="2350" dirty="0">
                <a:latin typeface="Georgia"/>
              </a:rPr>
              <a:t> (Fix mesh and populate build plate)</a:t>
            </a:r>
          </a:p>
          <a:p>
            <a:pPr marL="675005" lvl="1" indent="-224790"/>
            <a:r>
              <a:rPr lang="en-US" sz="2350" dirty="0">
                <a:latin typeface="Georgia"/>
              </a:rPr>
              <a:t>Atlas 3D (Optimal orientation for chosen application)</a:t>
            </a:r>
          </a:p>
          <a:p>
            <a:pPr marL="675005" lvl="1" indent="-224790"/>
            <a:endParaRPr lang="en-US" sz="2350" dirty="0"/>
          </a:p>
          <a:p>
            <a:pPr marL="224790" indent="-224790"/>
            <a:endParaRPr lang="en-US" dirty="0"/>
          </a:p>
          <a:p>
            <a:pPr marL="514350" indent="-514350">
              <a:buFont typeface="+mj-lt"/>
              <a:buAutoNum type="alphaUcPeriod"/>
            </a:pPr>
            <a:endParaRPr lang="en-US" dirty="0"/>
          </a:p>
          <a:p>
            <a:pPr marL="514350" indent="-514350">
              <a:buFont typeface="+mj-lt"/>
              <a:buAutoNum type="alphaUcPeriod"/>
            </a:pPr>
            <a:endParaRPr lang="en-US" dirty="0"/>
          </a:p>
        </p:txBody>
      </p:sp>
      <p:graphicFrame>
        <p:nvGraphicFramePr>
          <p:cNvPr id="4" name="Table 4">
            <a:extLst>
              <a:ext uri="{FF2B5EF4-FFF2-40B4-BE49-F238E27FC236}">
                <a16:creationId xmlns:a16="http://schemas.microsoft.com/office/drawing/2014/main" id="{5CE1803A-C4AF-F5FA-3451-64FBD1273F88}"/>
              </a:ext>
            </a:extLst>
          </p:cNvPr>
          <p:cNvGraphicFramePr>
            <a:graphicFrameLocks noGrp="1"/>
          </p:cNvGraphicFramePr>
          <p:nvPr>
            <p:extLst>
              <p:ext uri="{D42A27DB-BD31-4B8C-83A1-F6EECF244321}">
                <p14:modId xmlns:p14="http://schemas.microsoft.com/office/powerpoint/2010/main" val="1498082641"/>
              </p:ext>
            </p:extLst>
          </p:nvPr>
        </p:nvGraphicFramePr>
        <p:xfrm>
          <a:off x="1881338" y="1023165"/>
          <a:ext cx="8168634" cy="1112519"/>
        </p:xfrm>
        <a:graphic>
          <a:graphicData uri="http://schemas.openxmlformats.org/drawingml/2006/table">
            <a:tbl>
              <a:tblPr firstRow="1" bandRow="1">
                <a:tableStyleId>{5C22544A-7EE6-4342-B048-85BDC9FD1C3A}</a:tableStyleId>
              </a:tblPr>
              <a:tblGrid>
                <a:gridCol w="1361439">
                  <a:extLst>
                    <a:ext uri="{9D8B030D-6E8A-4147-A177-3AD203B41FA5}">
                      <a16:colId xmlns:a16="http://schemas.microsoft.com/office/drawing/2014/main" val="717185611"/>
                    </a:ext>
                  </a:extLst>
                </a:gridCol>
                <a:gridCol w="1361439">
                  <a:extLst>
                    <a:ext uri="{9D8B030D-6E8A-4147-A177-3AD203B41FA5}">
                      <a16:colId xmlns:a16="http://schemas.microsoft.com/office/drawing/2014/main" val="1015430819"/>
                    </a:ext>
                  </a:extLst>
                </a:gridCol>
                <a:gridCol w="1361439">
                  <a:extLst>
                    <a:ext uri="{9D8B030D-6E8A-4147-A177-3AD203B41FA5}">
                      <a16:colId xmlns:a16="http://schemas.microsoft.com/office/drawing/2014/main" val="4277581450"/>
                    </a:ext>
                  </a:extLst>
                </a:gridCol>
                <a:gridCol w="1361439">
                  <a:extLst>
                    <a:ext uri="{9D8B030D-6E8A-4147-A177-3AD203B41FA5}">
                      <a16:colId xmlns:a16="http://schemas.microsoft.com/office/drawing/2014/main" val="2849621217"/>
                    </a:ext>
                  </a:extLst>
                </a:gridCol>
                <a:gridCol w="1361439">
                  <a:extLst>
                    <a:ext uri="{9D8B030D-6E8A-4147-A177-3AD203B41FA5}">
                      <a16:colId xmlns:a16="http://schemas.microsoft.com/office/drawing/2014/main" val="3147801556"/>
                    </a:ext>
                  </a:extLst>
                </a:gridCol>
                <a:gridCol w="1361439">
                  <a:extLst>
                    <a:ext uri="{9D8B030D-6E8A-4147-A177-3AD203B41FA5}">
                      <a16:colId xmlns:a16="http://schemas.microsoft.com/office/drawing/2014/main" val="2529508418"/>
                    </a:ext>
                  </a:extLst>
                </a:gridCol>
              </a:tblGrid>
              <a:tr h="370840">
                <a:tc gridSpan="6">
                  <a:txBody>
                    <a:bodyPr/>
                    <a:lstStyle/>
                    <a:p>
                      <a:pPr algn="ctr"/>
                      <a:r>
                        <a:rPr lang="en-US"/>
                        <a:t>Meeting Schedule</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752929"/>
                  </a:ext>
                </a:extLst>
              </a:tr>
              <a:tr h="370840">
                <a:tc>
                  <a:txBody>
                    <a:bodyPr/>
                    <a:lstStyle/>
                    <a:p>
                      <a:pPr algn="ctr"/>
                      <a:r>
                        <a:rPr lang="en-US"/>
                        <a:t>Date</a:t>
                      </a:r>
                    </a:p>
                  </a:txBody>
                  <a:tcPr/>
                </a:tc>
                <a:tc>
                  <a:txBody>
                    <a:bodyPr/>
                    <a:lstStyle/>
                    <a:p>
                      <a:pPr algn="ctr"/>
                      <a:r>
                        <a:rPr lang="en-US"/>
                        <a:t>4/21</a:t>
                      </a:r>
                    </a:p>
                  </a:txBody>
                  <a:tcPr/>
                </a:tc>
                <a:tc>
                  <a:txBody>
                    <a:bodyPr/>
                    <a:lstStyle/>
                    <a:p>
                      <a:pPr algn="ctr"/>
                      <a:r>
                        <a:rPr lang="en-US"/>
                        <a:t>4/25</a:t>
                      </a:r>
                    </a:p>
                  </a:txBody>
                  <a:tcPr/>
                </a:tc>
                <a:tc>
                  <a:txBody>
                    <a:bodyPr/>
                    <a:lstStyle/>
                    <a:p>
                      <a:pPr algn="ctr"/>
                      <a:r>
                        <a:rPr lang="en-US"/>
                        <a:t>4/28</a:t>
                      </a:r>
                    </a:p>
                  </a:txBody>
                  <a:tcPr/>
                </a:tc>
                <a:tc>
                  <a:txBody>
                    <a:bodyPr/>
                    <a:lstStyle/>
                    <a:p>
                      <a:pPr algn="ctr"/>
                      <a:r>
                        <a:rPr lang="en-US"/>
                        <a:t>5/2</a:t>
                      </a:r>
                    </a:p>
                  </a:txBody>
                  <a:tcPr/>
                </a:tc>
                <a:tc>
                  <a:txBody>
                    <a:bodyPr/>
                    <a:lstStyle/>
                    <a:p>
                      <a:pPr lvl="0" algn="ctr">
                        <a:buNone/>
                      </a:pPr>
                      <a:r>
                        <a:rPr lang="en-US"/>
                        <a:t>5/5</a:t>
                      </a:r>
                    </a:p>
                  </a:txBody>
                  <a:tcPr/>
                </a:tc>
                <a:extLst>
                  <a:ext uri="{0D108BD9-81ED-4DB2-BD59-A6C34878D82A}">
                    <a16:rowId xmlns:a16="http://schemas.microsoft.com/office/drawing/2014/main" val="1999296753"/>
                  </a:ext>
                </a:extLst>
              </a:tr>
              <a:tr h="370839">
                <a:tc>
                  <a:txBody>
                    <a:bodyPr/>
                    <a:lstStyle/>
                    <a:p>
                      <a:pPr lvl="0" algn="ctr">
                        <a:buNone/>
                      </a:pPr>
                      <a:r>
                        <a:rPr lang="en-US"/>
                        <a:t>Time (EST)</a:t>
                      </a:r>
                    </a:p>
                  </a:txBody>
                  <a:tcPr/>
                </a:tc>
                <a:tc>
                  <a:txBody>
                    <a:bodyPr/>
                    <a:lstStyle/>
                    <a:p>
                      <a:pPr lvl="0" algn="ctr">
                        <a:buNone/>
                      </a:pPr>
                      <a:r>
                        <a:rPr lang="en-US"/>
                        <a:t>6pm</a:t>
                      </a:r>
                    </a:p>
                  </a:txBody>
                  <a:tcPr/>
                </a:tc>
                <a:tc>
                  <a:txBody>
                    <a:bodyPr/>
                    <a:lstStyle/>
                    <a:p>
                      <a:pPr lvl="0" algn="ctr">
                        <a:buNone/>
                      </a:pPr>
                      <a:r>
                        <a:rPr lang="en-US"/>
                        <a:t>6pm</a:t>
                      </a:r>
                    </a:p>
                  </a:txBody>
                  <a:tcPr/>
                </a:tc>
                <a:tc>
                  <a:txBody>
                    <a:bodyPr/>
                    <a:lstStyle/>
                    <a:p>
                      <a:pPr lvl="0" algn="ctr">
                        <a:buNone/>
                      </a:pPr>
                      <a:r>
                        <a:rPr lang="en-US"/>
                        <a:t>6pm</a:t>
                      </a:r>
                    </a:p>
                  </a:txBody>
                  <a:tcPr/>
                </a:tc>
                <a:tc>
                  <a:txBody>
                    <a:bodyPr/>
                    <a:lstStyle/>
                    <a:p>
                      <a:pPr lvl="0" algn="ctr">
                        <a:buNone/>
                      </a:pPr>
                      <a:r>
                        <a:rPr lang="en-US"/>
                        <a:t>6pm</a:t>
                      </a:r>
                    </a:p>
                  </a:txBody>
                  <a:tcPr/>
                </a:tc>
                <a:tc>
                  <a:txBody>
                    <a:bodyPr/>
                    <a:lstStyle/>
                    <a:p>
                      <a:pPr lvl="0" algn="ctr">
                        <a:buNone/>
                      </a:pPr>
                      <a:r>
                        <a:rPr lang="en-US"/>
                        <a:t>6pm</a:t>
                      </a:r>
                    </a:p>
                  </a:txBody>
                  <a:tcPr/>
                </a:tc>
                <a:extLst>
                  <a:ext uri="{0D108BD9-81ED-4DB2-BD59-A6C34878D82A}">
                    <a16:rowId xmlns:a16="http://schemas.microsoft.com/office/drawing/2014/main" val="3172924184"/>
                  </a:ext>
                </a:extLst>
              </a:tr>
            </a:tbl>
          </a:graphicData>
        </a:graphic>
      </p:graphicFrame>
    </p:spTree>
    <p:extLst>
      <p:ext uri="{BB962C8B-B14F-4D97-AF65-F5344CB8AC3E}">
        <p14:creationId xmlns:p14="http://schemas.microsoft.com/office/powerpoint/2010/main" val="2050282228"/>
      </p:ext>
    </p:extLst>
  </p:cSld>
  <p:clrMapOvr>
    <a:masterClrMapping/>
  </p:clrMapOvr>
  <mc:AlternateContent xmlns:mc="http://schemas.openxmlformats.org/markup-compatibility/2006" xmlns:p14="http://schemas.microsoft.com/office/powerpoint/2010/main">
    <mc:Choice Requires="p14">
      <p:transition spd="slow" p14:dur="2000" advTm="11503"/>
    </mc:Choice>
    <mc:Fallback xmlns="">
      <p:transition spd="slow" advTm="1150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8A3AF-0159-82B7-96A6-1BD4798997CC}"/>
              </a:ext>
            </a:extLst>
          </p:cNvPr>
          <p:cNvSpPr>
            <a:spLocks noGrp="1"/>
          </p:cNvSpPr>
          <p:nvPr>
            <p:ph type="title"/>
          </p:nvPr>
        </p:nvSpPr>
        <p:spPr/>
        <p:txBody>
          <a:bodyPr/>
          <a:lstStyle/>
          <a:p>
            <a:r>
              <a:rPr lang="en-US" sz="4300" b="1" dirty="0">
                <a:latin typeface="Georgia"/>
              </a:rPr>
              <a:t>AM Build Simulation Difficulties</a:t>
            </a:r>
            <a:endParaRPr lang="en-US" b="1" dirty="0"/>
          </a:p>
        </p:txBody>
      </p:sp>
      <p:sp>
        <p:nvSpPr>
          <p:cNvPr id="3" name="Content Placeholder 2">
            <a:extLst>
              <a:ext uri="{FF2B5EF4-FFF2-40B4-BE49-F238E27FC236}">
                <a16:creationId xmlns:a16="http://schemas.microsoft.com/office/drawing/2014/main" id="{683AEF06-8C4F-1D5C-635C-D522B617EABC}"/>
              </a:ext>
            </a:extLst>
          </p:cNvPr>
          <p:cNvSpPr>
            <a:spLocks noGrp="1"/>
          </p:cNvSpPr>
          <p:nvPr>
            <p:ph idx="1"/>
          </p:nvPr>
        </p:nvSpPr>
        <p:spPr>
          <a:xfrm>
            <a:off x="238913" y="1079835"/>
            <a:ext cx="11604171" cy="4965927"/>
          </a:xfrm>
        </p:spPr>
        <p:txBody>
          <a:bodyPr vert="horz" lIns="91440" tIns="45720" rIns="91440" bIns="45720" rtlCol="0" anchor="t">
            <a:normAutofit/>
          </a:bodyPr>
          <a:lstStyle/>
          <a:p>
            <a:pPr marL="224790" indent="-224790"/>
            <a:r>
              <a:rPr lang="en-US" sz="2750">
                <a:latin typeface="Georgia"/>
              </a:rPr>
              <a:t>Atlas 3d software struggled to properly render the lattice structure and showed some distortion between the CAD shape and atlas 3d rendering</a:t>
            </a:r>
            <a:endParaRPr lang="en-US"/>
          </a:p>
          <a:p>
            <a:pPr marL="224790" indent="-224790"/>
            <a:r>
              <a:rPr lang="en-US" sz="2750">
                <a:latin typeface="Georgia"/>
              </a:rPr>
              <a:t>Support material could not be added to the lattice structure geometry because it would not be able to be removed</a:t>
            </a:r>
            <a:endParaRPr lang="en-US" sz="2750"/>
          </a:p>
          <a:p>
            <a:pPr marL="675005" lvl="1" indent="-224790"/>
            <a:r>
              <a:rPr lang="en-US" sz="2350">
                <a:latin typeface="Georgia"/>
              </a:rPr>
              <a:t>Atlas 3d build optimization is not able to recognize this and therefore added supports inside the lattice</a:t>
            </a:r>
            <a:endParaRPr lang="en-US" sz="2350"/>
          </a:p>
          <a:p>
            <a:pPr marL="675005" lvl="1" indent="-224790"/>
            <a:r>
              <a:rPr lang="en-US" sz="2350">
                <a:latin typeface="Georgia"/>
              </a:rPr>
              <a:t>Atlas 3d does have a feature where you can indicate where supports are not allowed.  However, the lattice structure is so thin and has so many facets that it is practically impossible to use the feature</a:t>
            </a:r>
            <a:endParaRPr lang="en-US" sz="2350"/>
          </a:p>
          <a:p>
            <a:pPr marL="675005" lvl="1" indent="-224790"/>
            <a:r>
              <a:rPr lang="en-US" sz="2350">
                <a:latin typeface="Georgia"/>
              </a:rPr>
              <a:t>Increasing the critical angle was also tried as a method of preventing Atlas 3d from adding supports to the lattice structure but it was unsuccessful</a:t>
            </a:r>
            <a:endParaRPr lang="en-US" sz="2350"/>
          </a:p>
          <a:p>
            <a:pPr marL="675005" lvl="1" indent="-224790"/>
            <a:r>
              <a:rPr lang="en-US" sz="2350">
                <a:latin typeface="Georgia"/>
              </a:rPr>
              <a:t>Manual removal of the unwanted supports is the only viable option</a:t>
            </a:r>
            <a:endParaRPr lang="en-US" sz="2350"/>
          </a:p>
          <a:p>
            <a:pPr marL="224790" indent="-224790"/>
            <a:endParaRPr lang="en-US" sz="2750"/>
          </a:p>
          <a:p>
            <a:pPr marL="224790" indent="-224790"/>
            <a:endParaRPr lang="en-US" sz="2750"/>
          </a:p>
          <a:p>
            <a:pPr marL="224790" indent="-224790"/>
            <a:endParaRPr lang="en-US" sz="2750"/>
          </a:p>
          <a:p>
            <a:pPr marL="675005" lvl="1" indent="-224790"/>
            <a:endParaRPr lang="en-US" sz="2350"/>
          </a:p>
        </p:txBody>
      </p:sp>
    </p:spTree>
    <p:extLst>
      <p:ext uri="{BB962C8B-B14F-4D97-AF65-F5344CB8AC3E}">
        <p14:creationId xmlns:p14="http://schemas.microsoft.com/office/powerpoint/2010/main" val="3509441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Post-AM Plans</a:t>
            </a:r>
          </a:p>
        </p:txBody>
      </p:sp>
      <p:sp>
        <p:nvSpPr>
          <p:cNvPr id="3" name="Content Placeholder 2"/>
          <p:cNvSpPr>
            <a:spLocks noGrp="1"/>
          </p:cNvSpPr>
          <p:nvPr>
            <p:ph idx="1"/>
          </p:nvPr>
        </p:nvSpPr>
        <p:spPr>
          <a:xfrm>
            <a:off x="317500" y="1200151"/>
            <a:ext cx="7442200" cy="4900613"/>
          </a:xfrm>
        </p:spPr>
        <p:txBody>
          <a:bodyPr vert="horz" lIns="91440" tIns="45720" rIns="91440" bIns="45720" rtlCol="0" anchor="t">
            <a:normAutofit fontScale="40000" lnSpcReduction="20000"/>
          </a:bodyPr>
          <a:lstStyle/>
          <a:p>
            <a:pPr marL="224790" indent="-224790"/>
            <a:r>
              <a:rPr lang="en-US" sz="2750" dirty="0">
                <a:latin typeface="Georgia"/>
              </a:rPr>
              <a:t>Stress relieving</a:t>
            </a:r>
            <a:endParaRPr lang="en-US" sz="2750"/>
          </a:p>
          <a:p>
            <a:pPr marL="675005" lvl="1" indent="-224790"/>
            <a:r>
              <a:rPr lang="en-US" sz="2750" dirty="0">
                <a:latin typeface="Georgia"/>
              </a:rPr>
              <a:t>Detailed in ASTM F3001 Section 12 and 13</a:t>
            </a:r>
          </a:p>
          <a:p>
            <a:pPr marL="675005" lvl="1" indent="-224790"/>
            <a:r>
              <a:rPr lang="en-US" sz="2750">
                <a:latin typeface="Georgia"/>
              </a:rPr>
              <a:t>Alternative stress relief regime may be necessary/beneficial</a:t>
            </a:r>
            <a:endParaRPr lang="en-US" sz="2750" dirty="0">
              <a:latin typeface="Georgia"/>
            </a:endParaRPr>
          </a:p>
          <a:p>
            <a:pPr marL="224790" indent="-224790"/>
            <a:r>
              <a:rPr lang="en-US" sz="2750" dirty="0">
                <a:latin typeface="Georgia"/>
              </a:rPr>
              <a:t>Part Removal via EDM</a:t>
            </a:r>
            <a:r>
              <a:rPr lang="en-US" sz="2750">
                <a:latin typeface="Georgia"/>
              </a:rPr>
              <a:t> [1]</a:t>
            </a:r>
            <a:endParaRPr lang="en-US" sz="2750" dirty="0">
              <a:latin typeface="Georgia"/>
            </a:endParaRPr>
          </a:p>
          <a:p>
            <a:pPr marL="675005" lvl="1" indent="-457200"/>
            <a:r>
              <a:rPr lang="en-US" sz="2750" dirty="0">
                <a:latin typeface="Georgia"/>
              </a:rPr>
              <a:t>Reduced offset distance needed</a:t>
            </a:r>
            <a:r>
              <a:rPr lang="en-US" sz="2750">
                <a:latin typeface="Georgia"/>
              </a:rPr>
              <a:t>: 5mm used</a:t>
            </a:r>
            <a:endParaRPr lang="en-US" sz="2750" dirty="0">
              <a:latin typeface="Georgia"/>
            </a:endParaRPr>
          </a:p>
          <a:p>
            <a:pPr marL="675005" lvl="1" indent="-457200"/>
            <a:r>
              <a:rPr lang="en-US" sz="2750" dirty="0">
                <a:latin typeface="Georgia"/>
              </a:rPr>
              <a:t>High precision removal</a:t>
            </a:r>
          </a:p>
          <a:p>
            <a:pPr marL="675005" lvl="1" indent="-457200"/>
            <a:r>
              <a:rPr lang="en-US" sz="2750" dirty="0">
                <a:latin typeface="Georgia"/>
              </a:rPr>
              <a:t>Straighter cuts than bandsaw</a:t>
            </a:r>
          </a:p>
          <a:p>
            <a:pPr marL="675005" lvl="1" indent="-457200"/>
            <a:r>
              <a:rPr lang="en-US" sz="2750" dirty="0">
                <a:latin typeface="Georgia"/>
              </a:rPr>
              <a:t>Better for fragile or intricate parts</a:t>
            </a:r>
          </a:p>
          <a:p>
            <a:pPr marL="224790" indent="-224790"/>
            <a:r>
              <a:rPr lang="en-US" sz="2750" dirty="0">
                <a:latin typeface="Georgia"/>
              </a:rPr>
              <a:t>Powder Removal</a:t>
            </a:r>
            <a:r>
              <a:rPr lang="en-US" sz="2750">
                <a:latin typeface="Georgia"/>
              </a:rPr>
              <a:t> [2, 3]</a:t>
            </a:r>
            <a:endParaRPr lang="en-US" sz="2750" dirty="0">
              <a:latin typeface="Georgia"/>
            </a:endParaRPr>
          </a:p>
          <a:p>
            <a:pPr marL="675005" lvl="1" indent="-224790"/>
            <a:r>
              <a:rPr lang="en-US" sz="2750" dirty="0">
                <a:latin typeface="Georgia"/>
              </a:rPr>
              <a:t>Secondary powder removal steps to ensure no intrusion of material in-vivo</a:t>
            </a:r>
          </a:p>
          <a:p>
            <a:pPr marL="224790" indent="-224790"/>
            <a:r>
              <a:rPr lang="en-US" sz="2750" dirty="0">
                <a:latin typeface="Georgia"/>
              </a:rPr>
              <a:t>NDI</a:t>
            </a:r>
          </a:p>
          <a:p>
            <a:pPr marL="675005" lvl="1" indent="-224790"/>
            <a:r>
              <a:rPr lang="en-US" sz="2750" dirty="0">
                <a:latin typeface="Georgia"/>
              </a:rPr>
              <a:t>CT Scan to check for lack of fusion areas</a:t>
            </a:r>
          </a:p>
          <a:p>
            <a:pPr marL="675005" lvl="1" indent="-224790"/>
            <a:r>
              <a:rPr lang="en-US" sz="2750" dirty="0">
                <a:latin typeface="Georgia"/>
              </a:rPr>
              <a:t>Optical Microscopy to check for powder adhesion to structures and/or part defects</a:t>
            </a:r>
          </a:p>
          <a:p>
            <a:pPr marL="224790" indent="-224790"/>
            <a:r>
              <a:rPr lang="en-US" sz="3150" dirty="0">
                <a:latin typeface="Georgia"/>
              </a:rPr>
              <a:t>Part surface in contact with the bone will be</a:t>
            </a:r>
            <a:r>
              <a:rPr lang="en-US" sz="3150">
                <a:latin typeface="Georgia"/>
              </a:rPr>
              <a:t> coated with hydroxyapatite </a:t>
            </a:r>
          </a:p>
          <a:p>
            <a:pPr marL="674370" lvl="1" indent="-224790"/>
            <a:r>
              <a:rPr lang="en-US" sz="2750">
                <a:latin typeface="Georgia"/>
              </a:rPr>
              <a:t>Via Micro-Arc Oxidation or Vacuum Plasma Spraying [4, 5]</a:t>
            </a:r>
          </a:p>
          <a:p>
            <a:pPr marL="675005" lvl="1" indent="-224790"/>
            <a:r>
              <a:rPr lang="en-US" sz="3150" dirty="0">
                <a:latin typeface="Georgia"/>
              </a:rPr>
              <a:t>This will encourage bone regrowth and enhance healing</a:t>
            </a:r>
          </a:p>
          <a:p>
            <a:pPr marL="675005" lvl="1" indent="-224790"/>
            <a:r>
              <a:rPr lang="en-US" sz="3150">
                <a:latin typeface="Georgia"/>
              </a:rPr>
              <a:t>Lattice structure in contact with the skin/muscle tissue may be infiltrated/covered in a bioactive (silica-based) glass to allow a smooth surface/interface during healing, this coating will dissolve within the body as it's bio-compatible but will not impact the structure of the implant</a:t>
            </a:r>
          </a:p>
          <a:p>
            <a:pPr marL="224790" indent="-224790"/>
            <a:r>
              <a:rPr lang="en-US" sz="3150" dirty="0">
                <a:latin typeface="Georgia"/>
              </a:rPr>
              <a:t>After which the parts will be treated with a steam based hydrothermal heat treatment</a:t>
            </a:r>
            <a:r>
              <a:rPr lang="en-US" sz="3150">
                <a:latin typeface="Georgia"/>
              </a:rPr>
              <a:t> [4]</a:t>
            </a:r>
            <a:endParaRPr lang="en-US" sz="3150" dirty="0">
              <a:latin typeface="Georgia"/>
            </a:endParaRPr>
          </a:p>
          <a:p>
            <a:pPr marL="675005" lvl="1" indent="-224790"/>
            <a:r>
              <a:rPr lang="en-US" sz="3150" dirty="0">
                <a:latin typeface="Georgia"/>
              </a:rPr>
              <a:t>Cleaning of the parts is imperative to avoid infection and steam is an effective means to accomplish this</a:t>
            </a:r>
            <a:endParaRPr lang="en-US" dirty="0">
              <a:latin typeface="Georgia"/>
            </a:endParaRPr>
          </a:p>
        </p:txBody>
      </p:sp>
      <p:pic>
        <p:nvPicPr>
          <p:cNvPr id="4" name="Picture 4" descr="A picture containing white, device, miller&#10;&#10;Description automatically generated">
            <a:extLst>
              <a:ext uri="{FF2B5EF4-FFF2-40B4-BE49-F238E27FC236}">
                <a16:creationId xmlns:a16="http://schemas.microsoft.com/office/drawing/2014/main" id="{19B0D839-3302-635F-BC7C-4707E6A864A6}"/>
              </a:ext>
            </a:extLst>
          </p:cNvPr>
          <p:cNvPicPr>
            <a:picLocks noChangeAspect="1"/>
          </p:cNvPicPr>
          <p:nvPr/>
        </p:nvPicPr>
        <p:blipFill>
          <a:blip r:embed="rId3"/>
          <a:stretch>
            <a:fillRect/>
          </a:stretch>
        </p:blipFill>
        <p:spPr>
          <a:xfrm>
            <a:off x="7975600" y="1158875"/>
            <a:ext cx="3822700" cy="2152650"/>
          </a:xfrm>
          <a:prstGeom prst="rect">
            <a:avLst/>
          </a:prstGeom>
        </p:spPr>
      </p:pic>
      <p:pic>
        <p:nvPicPr>
          <p:cNvPr id="5" name="Picture 5" descr="A picture containing indoor, kitchenware, metal, stainless&#10;&#10;Description automatically generated">
            <a:extLst>
              <a:ext uri="{FF2B5EF4-FFF2-40B4-BE49-F238E27FC236}">
                <a16:creationId xmlns:a16="http://schemas.microsoft.com/office/drawing/2014/main" id="{1AE8CD1C-107F-DD88-3720-1854B5C64F54}"/>
              </a:ext>
            </a:extLst>
          </p:cNvPr>
          <p:cNvPicPr>
            <a:picLocks noChangeAspect="1"/>
          </p:cNvPicPr>
          <p:nvPr/>
        </p:nvPicPr>
        <p:blipFill>
          <a:blip r:embed="rId4"/>
          <a:stretch>
            <a:fillRect/>
          </a:stretch>
        </p:blipFill>
        <p:spPr>
          <a:xfrm>
            <a:off x="7975600" y="3648075"/>
            <a:ext cx="3822700" cy="2152650"/>
          </a:xfrm>
          <a:prstGeom prst="rect">
            <a:avLst/>
          </a:prstGeom>
        </p:spPr>
      </p:pic>
    </p:spTree>
    <p:extLst>
      <p:ext uri="{BB962C8B-B14F-4D97-AF65-F5344CB8AC3E}">
        <p14:creationId xmlns:p14="http://schemas.microsoft.com/office/powerpoint/2010/main" val="2519923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F1F9-A02A-9BB2-2D69-FC0EDA506D47}"/>
              </a:ext>
            </a:extLst>
          </p:cNvPr>
          <p:cNvSpPr>
            <a:spLocks noGrp="1"/>
          </p:cNvSpPr>
          <p:nvPr>
            <p:ph type="title"/>
          </p:nvPr>
        </p:nvSpPr>
        <p:spPr/>
        <p:txBody>
          <a:bodyPr/>
          <a:lstStyle/>
          <a:p>
            <a:r>
              <a:rPr lang="en-US" b="1" dirty="0"/>
              <a:t>Future Work</a:t>
            </a:r>
          </a:p>
        </p:txBody>
      </p:sp>
      <p:sp>
        <p:nvSpPr>
          <p:cNvPr id="3" name="Content Placeholder 2">
            <a:extLst>
              <a:ext uri="{FF2B5EF4-FFF2-40B4-BE49-F238E27FC236}">
                <a16:creationId xmlns:a16="http://schemas.microsoft.com/office/drawing/2014/main" id="{99DD3ED5-F89C-BBCB-F2F7-5CBD9A358DFB}"/>
              </a:ext>
            </a:extLst>
          </p:cNvPr>
          <p:cNvSpPr>
            <a:spLocks noGrp="1"/>
          </p:cNvSpPr>
          <p:nvPr>
            <p:ph idx="1"/>
          </p:nvPr>
        </p:nvSpPr>
        <p:spPr/>
        <p:txBody>
          <a:bodyPr/>
          <a:lstStyle/>
          <a:p>
            <a:r>
              <a:rPr lang="en-US"/>
              <a:t>Gradient Lattice Structures: A gradient design can achieve various functionalities, while optimizing strength-to-weight ratio characteristics [1]. This could help design the plate with more than one type/size of unit cell to act accordingly with the loads</a:t>
            </a:r>
          </a:p>
          <a:p>
            <a:r>
              <a:rPr lang="en-US"/>
              <a:t>Make the plate smoother on the edges: With a lattice structure all around the plate, surgeons can have a hard time maneuvering the part. In real-time operations conditions, this should be avoided </a:t>
            </a:r>
          </a:p>
          <a:p>
            <a:r>
              <a:rPr lang="en-US"/>
              <a:t>Blender renders: Blender is a software that can provide high quality renders , while also including realistic materials and textures [2]</a:t>
            </a:r>
          </a:p>
          <a:p>
            <a:endParaRPr lang="en-US"/>
          </a:p>
        </p:txBody>
      </p:sp>
    </p:spTree>
    <p:extLst>
      <p:ext uri="{BB962C8B-B14F-4D97-AF65-F5344CB8AC3E}">
        <p14:creationId xmlns:p14="http://schemas.microsoft.com/office/powerpoint/2010/main" val="3123182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3A76-A91C-24B6-896F-9A6167AC3622}"/>
              </a:ext>
            </a:extLst>
          </p:cNvPr>
          <p:cNvSpPr>
            <a:spLocks noGrp="1"/>
          </p:cNvSpPr>
          <p:nvPr>
            <p:ph type="title"/>
          </p:nvPr>
        </p:nvSpPr>
        <p:spPr/>
        <p:txBody>
          <a:bodyPr/>
          <a:lstStyle/>
          <a:p>
            <a:r>
              <a:rPr lang="en-US" sz="4300" b="1" dirty="0">
                <a:latin typeface="Georgia"/>
              </a:rPr>
              <a:t>Appendix: </a:t>
            </a:r>
            <a:endParaRPr lang="en-US" b="1" dirty="0"/>
          </a:p>
        </p:txBody>
      </p:sp>
      <p:sp>
        <p:nvSpPr>
          <p:cNvPr id="3" name="Content Placeholder 2">
            <a:extLst>
              <a:ext uri="{FF2B5EF4-FFF2-40B4-BE49-F238E27FC236}">
                <a16:creationId xmlns:a16="http://schemas.microsoft.com/office/drawing/2014/main" id="{30216D3D-3D84-2057-2F48-D8BA5570EA7F}"/>
              </a:ext>
            </a:extLst>
          </p:cNvPr>
          <p:cNvSpPr>
            <a:spLocks noGrp="1"/>
          </p:cNvSpPr>
          <p:nvPr>
            <p:ph idx="1"/>
          </p:nvPr>
        </p:nvSpPr>
        <p:spPr/>
        <p:txBody>
          <a:bodyPr vert="horz" lIns="91440" tIns="45720" rIns="91440" bIns="45720" rtlCol="0" anchor="t">
            <a:normAutofit/>
          </a:bodyPr>
          <a:lstStyle/>
          <a:p>
            <a:pPr marL="0" indent="0">
              <a:buNone/>
            </a:pPr>
            <a:r>
              <a:rPr lang="en-US" sz="2750" dirty="0">
                <a:latin typeface="Georgia"/>
              </a:rPr>
              <a:t>Additional slides show the Proposed Project Schedule and Risks with anticipated Mitigation strategies</a:t>
            </a:r>
          </a:p>
        </p:txBody>
      </p:sp>
    </p:spTree>
    <p:extLst>
      <p:ext uri="{BB962C8B-B14F-4D97-AF65-F5344CB8AC3E}">
        <p14:creationId xmlns:p14="http://schemas.microsoft.com/office/powerpoint/2010/main" val="2757928633"/>
      </p:ext>
    </p:extLst>
  </p:cSld>
  <p:clrMapOvr>
    <a:masterClrMapping/>
  </p:clrMapOvr>
  <mc:AlternateContent xmlns:mc="http://schemas.openxmlformats.org/markup-compatibility/2006" xmlns:p14="http://schemas.microsoft.com/office/powerpoint/2010/main">
    <mc:Choice Requires="p14">
      <p:transition spd="slow" p14:dur="2000" advTm="3864"/>
    </mc:Choice>
    <mc:Fallback xmlns="">
      <p:transition spd="slow" advTm="386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Gantt Chart</a:t>
            </a:r>
          </a:p>
        </p:txBody>
      </p:sp>
      <p:pic>
        <p:nvPicPr>
          <p:cNvPr id="5" name="Picture 5" descr="Table&#10;&#10;Description automatically generated">
            <a:extLst>
              <a:ext uri="{FF2B5EF4-FFF2-40B4-BE49-F238E27FC236}">
                <a16:creationId xmlns:a16="http://schemas.microsoft.com/office/drawing/2014/main" id="{3C3EA9CD-2CB8-3C7D-91BD-335B36F17DEA}"/>
              </a:ext>
            </a:extLst>
          </p:cNvPr>
          <p:cNvPicPr>
            <a:picLocks noChangeAspect="1"/>
          </p:cNvPicPr>
          <p:nvPr/>
        </p:nvPicPr>
        <p:blipFill>
          <a:blip r:embed="rId3"/>
          <a:stretch>
            <a:fillRect/>
          </a:stretch>
        </p:blipFill>
        <p:spPr>
          <a:xfrm>
            <a:off x="1187939" y="1198287"/>
            <a:ext cx="9816121" cy="4679146"/>
          </a:xfrm>
          <a:prstGeom prst="rect">
            <a:avLst/>
          </a:prstGeom>
        </p:spPr>
      </p:pic>
    </p:spTree>
    <p:extLst>
      <p:ext uri="{BB962C8B-B14F-4D97-AF65-F5344CB8AC3E}">
        <p14:creationId xmlns:p14="http://schemas.microsoft.com/office/powerpoint/2010/main" val="1778748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Risks – Mitigation </a:t>
            </a:r>
          </a:p>
        </p:txBody>
      </p:sp>
      <p:graphicFrame>
        <p:nvGraphicFramePr>
          <p:cNvPr id="4" name="Table 4">
            <a:extLst>
              <a:ext uri="{FF2B5EF4-FFF2-40B4-BE49-F238E27FC236}">
                <a16:creationId xmlns:a16="http://schemas.microsoft.com/office/drawing/2014/main" id="{FB3E2043-974E-9E73-5889-6D2468D9A2A8}"/>
              </a:ext>
            </a:extLst>
          </p:cNvPr>
          <p:cNvGraphicFramePr>
            <a:graphicFrameLocks noGrp="1"/>
          </p:cNvGraphicFramePr>
          <p:nvPr>
            <p:extLst>
              <p:ext uri="{D42A27DB-BD31-4B8C-83A1-F6EECF244321}">
                <p14:modId xmlns:p14="http://schemas.microsoft.com/office/powerpoint/2010/main" val="3994463938"/>
              </p:ext>
            </p:extLst>
          </p:nvPr>
        </p:nvGraphicFramePr>
        <p:xfrm>
          <a:off x="2895649" y="1236967"/>
          <a:ext cx="7486923" cy="4350021"/>
        </p:xfrm>
        <a:graphic>
          <a:graphicData uri="http://schemas.openxmlformats.org/drawingml/2006/table">
            <a:tbl>
              <a:tblPr firstRow="1" bandRow="1">
                <a:tableStyleId>{5C22544A-7EE6-4342-B048-85BDC9FD1C3A}</a:tableStyleId>
              </a:tblPr>
              <a:tblGrid>
                <a:gridCol w="1037896">
                  <a:extLst>
                    <a:ext uri="{9D8B030D-6E8A-4147-A177-3AD203B41FA5}">
                      <a16:colId xmlns:a16="http://schemas.microsoft.com/office/drawing/2014/main" val="3115404489"/>
                    </a:ext>
                  </a:extLst>
                </a:gridCol>
                <a:gridCol w="1640546">
                  <a:extLst>
                    <a:ext uri="{9D8B030D-6E8A-4147-A177-3AD203B41FA5}">
                      <a16:colId xmlns:a16="http://schemas.microsoft.com/office/drawing/2014/main" val="2176351406"/>
                    </a:ext>
                  </a:extLst>
                </a:gridCol>
                <a:gridCol w="4808481">
                  <a:extLst>
                    <a:ext uri="{9D8B030D-6E8A-4147-A177-3AD203B41FA5}">
                      <a16:colId xmlns:a16="http://schemas.microsoft.com/office/drawing/2014/main" val="3476911278"/>
                    </a:ext>
                  </a:extLst>
                </a:gridCol>
              </a:tblGrid>
              <a:tr h="456990">
                <a:tc>
                  <a:txBody>
                    <a:bodyPr/>
                    <a:lstStyle/>
                    <a:p>
                      <a:r>
                        <a:rPr lang="en-US"/>
                        <a:t>Ranking </a:t>
                      </a:r>
                    </a:p>
                  </a:txBody>
                  <a:tcPr/>
                </a:tc>
                <a:tc>
                  <a:txBody>
                    <a:bodyPr/>
                    <a:lstStyle/>
                    <a:p>
                      <a:r>
                        <a:rPr lang="en-US"/>
                        <a:t>Major Risks</a:t>
                      </a:r>
                    </a:p>
                  </a:txBody>
                  <a:tcPr/>
                </a:tc>
                <a:tc>
                  <a:txBody>
                    <a:bodyPr/>
                    <a:lstStyle/>
                    <a:p>
                      <a:r>
                        <a:rPr lang="en-US"/>
                        <a:t>Mitigation Strategies</a:t>
                      </a:r>
                    </a:p>
                  </a:txBody>
                  <a:tcPr/>
                </a:tc>
                <a:extLst>
                  <a:ext uri="{0D108BD9-81ED-4DB2-BD59-A6C34878D82A}">
                    <a16:rowId xmlns:a16="http://schemas.microsoft.com/office/drawing/2014/main" val="1520656010"/>
                  </a:ext>
                </a:extLst>
              </a:tr>
              <a:tr h="2338551">
                <a:tc>
                  <a:txBody>
                    <a:bodyPr/>
                    <a:lstStyle/>
                    <a:p>
                      <a:r>
                        <a:rPr lang="en-US" sz="1600"/>
                        <a:t>1</a:t>
                      </a:r>
                    </a:p>
                  </a:txBody>
                  <a:tcPr/>
                </a:tc>
                <a:tc>
                  <a:txBody>
                    <a:bodyPr/>
                    <a:lstStyle/>
                    <a:p>
                      <a:pPr marL="0" marR="0" lvl="0" indent="0" algn="l" defTabSz="900113" rtl="0" eaLnBrk="1" fontAlgn="auto" latinLnBrk="0" hangingPunct="1">
                        <a:lnSpc>
                          <a:spcPct val="100000"/>
                        </a:lnSpc>
                        <a:spcBef>
                          <a:spcPts val="0"/>
                        </a:spcBef>
                        <a:spcAft>
                          <a:spcPts val="0"/>
                        </a:spcAft>
                        <a:buClrTx/>
                        <a:buSzTx/>
                        <a:buFontTx/>
                        <a:buNone/>
                        <a:tabLst/>
                        <a:defRPr/>
                      </a:pPr>
                      <a:r>
                        <a:rPr lang="en-US" sz="1600"/>
                        <a:t>Time and communication coordination between WC and UP students.</a:t>
                      </a:r>
                    </a:p>
                    <a:p>
                      <a:endParaRPr lang="en-US" sz="1600"/>
                    </a:p>
                  </a:txBody>
                  <a:tcPr/>
                </a:tc>
                <a:tc>
                  <a:txBody>
                    <a:bodyPr/>
                    <a:lstStyle/>
                    <a:p>
                      <a:pPr marL="285750" indent="-285750">
                        <a:buFont typeface="Arial"/>
                        <a:buChar char="•"/>
                      </a:pPr>
                      <a:r>
                        <a:rPr lang="en-US" sz="1600"/>
                        <a:t>Utilizing when2meet app to schedule times for availability/meetings.</a:t>
                      </a:r>
                    </a:p>
                    <a:p>
                      <a:pPr marL="285750" lvl="0" indent="-285750">
                        <a:buFont typeface="Arial"/>
                        <a:buChar char="•"/>
                      </a:pPr>
                      <a:r>
                        <a:rPr lang="en-US" sz="1600"/>
                        <a:t>Utilizing MS Teams for real time file editing and file sharing.</a:t>
                      </a:r>
                    </a:p>
                    <a:p>
                      <a:pPr marL="285750" lvl="0" indent="-285750">
                        <a:buFont typeface="Arial"/>
                        <a:buChar char="•"/>
                      </a:pPr>
                      <a:r>
                        <a:rPr lang="en-US" sz="1600"/>
                        <a:t>Distributing meeting minutes and key takeaways to keep all members informed of major updates and roles.</a:t>
                      </a:r>
                    </a:p>
                    <a:p>
                      <a:pPr marL="285750" lvl="0" indent="-285750">
                        <a:buFont typeface="Arial"/>
                        <a:buChar char="•"/>
                      </a:pPr>
                      <a:r>
                        <a:rPr lang="en-US" sz="1600"/>
                        <a:t>Maintaining a running group chat for constant communication </a:t>
                      </a:r>
                    </a:p>
                  </a:txBody>
                  <a:tcPr/>
                </a:tc>
                <a:extLst>
                  <a:ext uri="{0D108BD9-81ED-4DB2-BD59-A6C34878D82A}">
                    <a16:rowId xmlns:a16="http://schemas.microsoft.com/office/drawing/2014/main" val="3469472764"/>
                  </a:ext>
                </a:extLst>
              </a:tr>
              <a:tr h="1043229">
                <a:tc>
                  <a:txBody>
                    <a:bodyPr/>
                    <a:lstStyle/>
                    <a:p>
                      <a:r>
                        <a:rPr lang="en-US" sz="1600"/>
                        <a:t>2</a:t>
                      </a:r>
                    </a:p>
                  </a:txBody>
                  <a:tcPr/>
                </a:tc>
                <a:tc>
                  <a:txBody>
                    <a:bodyPr/>
                    <a:lstStyle/>
                    <a:p>
                      <a:pPr marL="0" marR="0" lvl="0" indent="0" algn="l" defTabSz="900113" rtl="0" eaLnBrk="1" fontAlgn="auto" latinLnBrk="0" hangingPunct="1">
                        <a:lnSpc>
                          <a:spcPct val="100000"/>
                        </a:lnSpc>
                        <a:spcBef>
                          <a:spcPts val="0"/>
                        </a:spcBef>
                        <a:spcAft>
                          <a:spcPts val="0"/>
                        </a:spcAft>
                        <a:buClrTx/>
                        <a:buSzTx/>
                        <a:buFontTx/>
                        <a:buNone/>
                        <a:tabLst/>
                        <a:defRPr/>
                      </a:pPr>
                      <a:r>
                        <a:rPr lang="en-US" sz="1600"/>
                        <a:t>Issue with transferring </a:t>
                      </a:r>
                      <a:r>
                        <a:rPr lang="en-US" sz="1600" err="1"/>
                        <a:t>stl</a:t>
                      </a:r>
                      <a:r>
                        <a:rPr lang="en-US" sz="1600"/>
                        <a:t> files between the different </a:t>
                      </a:r>
                      <a:r>
                        <a:rPr lang="en-US" sz="1600" err="1"/>
                        <a:t>sofwares</a:t>
                      </a:r>
                      <a:endParaRPr lang="en-US" sz="1600"/>
                    </a:p>
                    <a:p>
                      <a:endParaRPr lang="en-US" sz="1600"/>
                    </a:p>
                  </a:txBody>
                  <a:tcPr/>
                </a:tc>
                <a:tc>
                  <a:txBody>
                    <a:bodyPr/>
                    <a:lstStyle/>
                    <a:p>
                      <a:pPr marL="285750" indent="-285750">
                        <a:buFont typeface="Arial" panose="020B0604020202020204" pitchFamily="34" charset="0"/>
                        <a:buChar char="•"/>
                      </a:pPr>
                      <a:r>
                        <a:rPr lang="en-US" sz="1600"/>
                        <a:t>Do a trial run with a sample part to ensure file type and versions are compatible</a:t>
                      </a:r>
                    </a:p>
                    <a:p>
                      <a:pPr marL="285750" indent="-285750">
                        <a:buFont typeface="Arial" panose="020B0604020202020204" pitchFamily="34" charset="0"/>
                        <a:buChar char="•"/>
                      </a:pPr>
                      <a:r>
                        <a:rPr lang="en-US" sz="1600"/>
                        <a:t>Have backup options in case there are issues</a:t>
                      </a:r>
                    </a:p>
                  </a:txBody>
                  <a:tcPr/>
                </a:tc>
                <a:extLst>
                  <a:ext uri="{0D108BD9-81ED-4DB2-BD59-A6C34878D82A}">
                    <a16:rowId xmlns:a16="http://schemas.microsoft.com/office/drawing/2014/main" val="3011301323"/>
                  </a:ext>
                </a:extLst>
              </a:tr>
            </a:tbl>
          </a:graphicData>
        </a:graphic>
      </p:graphicFrame>
      <p:sp>
        <p:nvSpPr>
          <p:cNvPr id="6" name="TextBox 5">
            <a:extLst>
              <a:ext uri="{FF2B5EF4-FFF2-40B4-BE49-F238E27FC236}">
                <a16:creationId xmlns:a16="http://schemas.microsoft.com/office/drawing/2014/main" id="{4CCDE254-A04B-4125-A24B-AAC212D5BD0C}"/>
              </a:ext>
            </a:extLst>
          </p:cNvPr>
          <p:cNvSpPr txBox="1"/>
          <p:nvPr/>
        </p:nvSpPr>
        <p:spPr>
          <a:xfrm rot="16200000">
            <a:off x="169333" y="1823962"/>
            <a:ext cx="948267" cy="523220"/>
          </a:xfrm>
          <a:prstGeom prst="rect">
            <a:avLst/>
          </a:prstGeom>
          <a:noFill/>
          <a:ln>
            <a:noFill/>
          </a:ln>
        </p:spPr>
        <p:txBody>
          <a:bodyPr wrap="square" rtlCol="0">
            <a:spAutoFit/>
          </a:bodyPr>
          <a:lstStyle/>
          <a:p>
            <a:pPr algn="ctr"/>
            <a:r>
              <a:rPr lang="en-US" sz="1400" b="1">
                <a:solidFill>
                  <a:schemeClr val="bg1"/>
                </a:solidFill>
              </a:rPr>
              <a:t>High</a:t>
            </a:r>
            <a:r>
              <a:rPr lang="en-US" sz="1400"/>
              <a:t> </a:t>
            </a:r>
            <a:r>
              <a:rPr lang="en-US" sz="1400" b="1">
                <a:solidFill>
                  <a:schemeClr val="bg1"/>
                </a:solidFill>
              </a:rPr>
              <a:t>Priority</a:t>
            </a:r>
          </a:p>
        </p:txBody>
      </p:sp>
      <p:grpSp>
        <p:nvGrpSpPr>
          <p:cNvPr id="10" name="Group 9">
            <a:extLst>
              <a:ext uri="{FF2B5EF4-FFF2-40B4-BE49-F238E27FC236}">
                <a16:creationId xmlns:a16="http://schemas.microsoft.com/office/drawing/2014/main" id="{C3DF645E-66CB-4FC0-86D6-E310B7F98B1A}"/>
              </a:ext>
            </a:extLst>
          </p:cNvPr>
          <p:cNvGrpSpPr/>
          <p:nvPr/>
        </p:nvGrpSpPr>
        <p:grpSpPr>
          <a:xfrm>
            <a:off x="1189690" y="1274775"/>
            <a:ext cx="1219544" cy="4435667"/>
            <a:chOff x="82237" y="1611438"/>
            <a:chExt cx="1204695" cy="4164692"/>
          </a:xfrm>
        </p:grpSpPr>
        <p:sp>
          <p:nvSpPr>
            <p:cNvPr id="5" name="Arrow: Down 4">
              <a:extLst>
                <a:ext uri="{FF2B5EF4-FFF2-40B4-BE49-F238E27FC236}">
                  <a16:creationId xmlns:a16="http://schemas.microsoft.com/office/drawing/2014/main" id="{9A465AD8-EEC8-6346-AAB8-719EDB4687EB}"/>
                </a:ext>
              </a:extLst>
            </p:cNvPr>
            <p:cNvSpPr/>
            <p:nvPr/>
          </p:nvSpPr>
          <p:spPr>
            <a:xfrm>
              <a:off x="82237" y="1683657"/>
              <a:ext cx="1204695" cy="4092473"/>
            </a:xfrm>
            <a:prstGeom prst="downArrow">
              <a:avLst/>
            </a:prstGeom>
            <a:gradFill>
              <a:gsLst>
                <a:gs pos="29000">
                  <a:schemeClr val="accent2">
                    <a:lumMod val="75000"/>
                  </a:schemeClr>
                </a:gs>
                <a:gs pos="0">
                  <a:schemeClr val="accent2">
                    <a:lumMod val="50000"/>
                  </a:schemeClr>
                </a:gs>
                <a:gs pos="56000">
                  <a:schemeClr val="accent2">
                    <a:lumMod val="60000"/>
                    <a:lumOff val="40000"/>
                  </a:schemeClr>
                </a:gs>
                <a:gs pos="100000">
                  <a:schemeClr val="accent2">
                    <a:lumMod val="20000"/>
                    <a:lumOff val="8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5DDA6E-CB4C-44A7-8D49-FE17C0CCD138}"/>
                </a:ext>
              </a:extLst>
            </p:cNvPr>
            <p:cNvSpPr txBox="1"/>
            <p:nvPr/>
          </p:nvSpPr>
          <p:spPr>
            <a:xfrm rot="16200000">
              <a:off x="169334" y="1823962"/>
              <a:ext cx="948267" cy="523220"/>
            </a:xfrm>
            <a:prstGeom prst="rect">
              <a:avLst/>
            </a:prstGeom>
            <a:noFill/>
            <a:ln>
              <a:noFill/>
            </a:ln>
          </p:spPr>
          <p:txBody>
            <a:bodyPr wrap="square" rtlCol="0">
              <a:spAutoFit/>
            </a:bodyPr>
            <a:lstStyle/>
            <a:p>
              <a:pPr algn="ctr"/>
              <a:r>
                <a:rPr lang="en-US" sz="1400" b="1">
                  <a:solidFill>
                    <a:schemeClr val="bg1"/>
                  </a:solidFill>
                </a:rPr>
                <a:t>High</a:t>
              </a:r>
              <a:r>
                <a:rPr lang="en-US" sz="1400"/>
                <a:t> </a:t>
              </a:r>
              <a:r>
                <a:rPr lang="en-US" sz="1400" b="1">
                  <a:solidFill>
                    <a:schemeClr val="bg1"/>
                  </a:solidFill>
                </a:rPr>
                <a:t>Priority</a:t>
              </a:r>
            </a:p>
          </p:txBody>
        </p:sp>
        <p:sp>
          <p:nvSpPr>
            <p:cNvPr id="9" name="TextBox 8">
              <a:extLst>
                <a:ext uri="{FF2B5EF4-FFF2-40B4-BE49-F238E27FC236}">
                  <a16:creationId xmlns:a16="http://schemas.microsoft.com/office/drawing/2014/main" id="{EA9C23C4-41CE-40C5-A9A8-CC18C074FDE1}"/>
                </a:ext>
              </a:extLst>
            </p:cNvPr>
            <p:cNvSpPr txBox="1"/>
            <p:nvPr/>
          </p:nvSpPr>
          <p:spPr>
            <a:xfrm rot="16200000">
              <a:off x="135895" y="4510819"/>
              <a:ext cx="948267" cy="523220"/>
            </a:xfrm>
            <a:prstGeom prst="rect">
              <a:avLst/>
            </a:prstGeom>
            <a:noFill/>
            <a:ln>
              <a:noFill/>
            </a:ln>
          </p:spPr>
          <p:txBody>
            <a:bodyPr wrap="square" rtlCol="0">
              <a:spAutoFit/>
            </a:bodyPr>
            <a:lstStyle/>
            <a:p>
              <a:pPr algn="ctr"/>
              <a:r>
                <a:rPr lang="en-US" sz="1400" b="1"/>
                <a:t>Low</a:t>
              </a:r>
              <a:r>
                <a:rPr lang="en-US" sz="1400"/>
                <a:t> </a:t>
              </a:r>
              <a:r>
                <a:rPr lang="en-US" sz="1400" b="1"/>
                <a:t>Priority</a:t>
              </a:r>
            </a:p>
          </p:txBody>
        </p:sp>
      </p:grpSp>
    </p:spTree>
    <p:extLst>
      <p:ext uri="{BB962C8B-B14F-4D97-AF65-F5344CB8AC3E}">
        <p14:creationId xmlns:p14="http://schemas.microsoft.com/office/powerpoint/2010/main" val="81711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Project – Problem Statement</a:t>
            </a:r>
          </a:p>
        </p:txBody>
      </p:sp>
      <p:sp>
        <p:nvSpPr>
          <p:cNvPr id="3" name="Content Placeholder 2"/>
          <p:cNvSpPr>
            <a:spLocks noGrp="1"/>
          </p:cNvSpPr>
          <p:nvPr>
            <p:ph idx="1"/>
          </p:nvPr>
        </p:nvSpPr>
        <p:spPr>
          <a:xfrm>
            <a:off x="217714" y="1134837"/>
            <a:ext cx="11593285" cy="4900613"/>
          </a:xfrm>
        </p:spPr>
        <p:txBody>
          <a:bodyPr vert="horz" lIns="91440" tIns="45720" rIns="91440" bIns="45720" rtlCol="0" anchor="t">
            <a:normAutofit fontScale="62500" lnSpcReduction="20000"/>
          </a:bodyPr>
          <a:lstStyle/>
          <a:p>
            <a:pPr marL="224790" indent="-224790" algn="just"/>
            <a:r>
              <a:rPr lang="en-US" sz="2750" u="sng" dirty="0">
                <a:latin typeface="Calibri"/>
                <a:cs typeface="Calibri"/>
              </a:rPr>
              <a:t>Project Objective:</a:t>
            </a:r>
            <a:r>
              <a:rPr lang="en-US" sz="2750" dirty="0">
                <a:latin typeface="Calibri"/>
                <a:cs typeface="Calibri"/>
              </a:rPr>
              <a:t> Utilize design for additive manufacturing techniques to redesign the plate and screw method of repairing a mid-shaft femoral fracture.  </a:t>
            </a:r>
            <a:endParaRPr lang="en-US" dirty="0"/>
          </a:p>
          <a:p>
            <a:pPr marL="224790" indent="-224790" algn="just"/>
            <a:r>
              <a:rPr lang="en-US" sz="2750" u="sng" dirty="0">
                <a:latin typeface="Calibri"/>
                <a:cs typeface="Calibri"/>
              </a:rPr>
              <a:t>Goals:</a:t>
            </a:r>
            <a:r>
              <a:rPr lang="en-US" sz="2750" dirty="0">
                <a:latin typeface="Calibri"/>
                <a:cs typeface="Calibri"/>
              </a:rPr>
              <a:t> The new design should seek to improve the fit between the bone and plate, make the surgery easier, reduce the weight of the plate, and improve the performance of the repair along with taking into consideration the different loading condition.</a:t>
            </a:r>
          </a:p>
          <a:p>
            <a:pPr marL="224790" indent="-224790" algn="just"/>
            <a:r>
              <a:rPr lang="en-US" sz="2750" u="sng" dirty="0">
                <a:latin typeface="Calibri"/>
                <a:cs typeface="Calibri"/>
              </a:rPr>
              <a:t>Objective:</a:t>
            </a:r>
            <a:r>
              <a:rPr lang="en-US" sz="2750" dirty="0">
                <a:latin typeface="Calibri"/>
                <a:cs typeface="Calibri"/>
              </a:rPr>
              <a:t> To ideate viable plate designs, select a concept and verify it with FEA analysis. Followed by this, the chosen design can be setup in a build plate with multi-criteria build set-up optimization using the required </a:t>
            </a:r>
            <a:r>
              <a:rPr lang="en-US" sz="2750" dirty="0" err="1">
                <a:latin typeface="Calibri"/>
                <a:cs typeface="Calibri"/>
              </a:rPr>
              <a:t>softwares</a:t>
            </a:r>
            <a:r>
              <a:rPr lang="en-US" sz="2750" dirty="0">
                <a:latin typeface="Calibri"/>
                <a:cs typeface="Calibri"/>
              </a:rPr>
              <a:t>.</a:t>
            </a:r>
          </a:p>
          <a:p>
            <a:pPr marL="224790" indent="-224790" algn="just"/>
            <a:r>
              <a:rPr lang="en-US" sz="2750" u="sng" dirty="0">
                <a:latin typeface="Calibri"/>
                <a:cs typeface="Calibri"/>
              </a:rPr>
              <a:t>Assumptions:</a:t>
            </a:r>
            <a:r>
              <a:rPr lang="en-US" sz="2750" dirty="0">
                <a:latin typeface="Calibri"/>
                <a:cs typeface="Calibri"/>
              </a:rPr>
              <a:t> Isotropic material properties</a:t>
            </a:r>
            <a:endParaRPr lang="en-US" sz="2750" u="sng" dirty="0">
              <a:latin typeface="Calibri"/>
              <a:cs typeface="Calibri"/>
            </a:endParaRPr>
          </a:p>
          <a:p>
            <a:pPr marL="224790" indent="-224790" algn="just"/>
            <a:r>
              <a:rPr lang="en-US" sz="2750" u="sng" dirty="0">
                <a:latin typeface="Calibri"/>
                <a:cs typeface="Calibri"/>
              </a:rPr>
              <a:t>Out of scope Items: </a:t>
            </a:r>
            <a:r>
              <a:rPr lang="en-US" sz="2750" dirty="0">
                <a:latin typeface="Calibri"/>
                <a:cs typeface="Calibri"/>
              </a:rPr>
              <a:t>Other types of femoral fracture will not be included, focus is only on the flat part of the bone, other methods of mid-shaft femoral fracture will not be considered. Anisotropic materials will not be analyzed.</a:t>
            </a:r>
          </a:p>
          <a:p>
            <a:pPr marL="224790" indent="-224790" algn="just"/>
            <a:r>
              <a:rPr lang="en-US" sz="2750" u="sng" dirty="0">
                <a:latin typeface="Calibri"/>
                <a:cs typeface="Calibri"/>
              </a:rPr>
              <a:t>Mesh Size:</a:t>
            </a:r>
            <a:r>
              <a:rPr lang="en-US" sz="2750" dirty="0">
                <a:latin typeface="Calibri"/>
                <a:cs typeface="Calibri"/>
              </a:rPr>
              <a:t> Mesh size will be dependent on final design although it is assumed our maximum size should be no more than 2mm.</a:t>
            </a:r>
            <a:endParaRPr lang="en-US" sz="2750" u="sng" dirty="0">
              <a:latin typeface="Calibri"/>
              <a:cs typeface="Calibri"/>
            </a:endParaRPr>
          </a:p>
          <a:p>
            <a:pPr marL="224790" indent="-224790" algn="just"/>
            <a:r>
              <a:rPr lang="en-US" sz="2750" u="sng" dirty="0">
                <a:latin typeface="Calibri"/>
                <a:cs typeface="Calibri"/>
              </a:rPr>
              <a:t>Loading conditions:</a:t>
            </a:r>
          </a:p>
          <a:p>
            <a:pPr marL="675005" lvl="1" indent="-224790" algn="just"/>
            <a:r>
              <a:rPr lang="en-US" sz="2800" dirty="0">
                <a:latin typeface="Calibri"/>
                <a:cs typeface="Calibri"/>
              </a:rPr>
              <a:t>Axial loads of 3.5 bodyweights (750N/BW) without failure (along shaft)</a:t>
            </a:r>
          </a:p>
          <a:p>
            <a:pPr marL="675005" lvl="1" indent="-224790" algn="just"/>
            <a:r>
              <a:rPr lang="en-US" sz="2800" dirty="0">
                <a:latin typeface="Calibri"/>
                <a:cs typeface="Calibri"/>
              </a:rPr>
              <a:t>Sustain axial torsion of 0.1 Body Weight meters (</a:t>
            </a:r>
            <a:r>
              <a:rPr lang="en-US" sz="2800" dirty="0" err="1">
                <a:latin typeface="Calibri"/>
                <a:cs typeface="Calibri"/>
              </a:rPr>
              <a:t>BWm</a:t>
            </a:r>
            <a:r>
              <a:rPr lang="en-US" sz="2800" dirty="0">
                <a:latin typeface="Calibri"/>
                <a:cs typeface="Calibri"/>
              </a:rPr>
              <a:t>, 75 Nm)</a:t>
            </a:r>
          </a:p>
          <a:p>
            <a:pPr marL="675005" lvl="1" indent="-224790" algn="just"/>
            <a:r>
              <a:rPr lang="en-US" sz="2800" dirty="0">
                <a:latin typeface="Calibri"/>
                <a:cs typeface="Calibri"/>
              </a:rPr>
              <a:t>Sustain frontal moment of 0.3 Body Weight meters (</a:t>
            </a:r>
            <a:r>
              <a:rPr lang="en-US" sz="2800" dirty="0" err="1">
                <a:latin typeface="Calibri"/>
                <a:cs typeface="Calibri"/>
              </a:rPr>
              <a:t>BWm</a:t>
            </a:r>
            <a:r>
              <a:rPr lang="en-US" sz="2800" dirty="0">
                <a:latin typeface="Calibri"/>
                <a:cs typeface="Calibri"/>
              </a:rPr>
              <a:t>, 225 Nm) (bending)</a:t>
            </a:r>
          </a:p>
          <a:p>
            <a:pPr marL="675005" lvl="1" indent="-224790" algn="just"/>
            <a:r>
              <a:rPr lang="en-US" sz="2800" dirty="0">
                <a:latin typeface="Calibri"/>
                <a:cs typeface="Calibri"/>
              </a:rPr>
              <a:t>150 – </a:t>
            </a:r>
            <a:r>
              <a:rPr lang="en-US" sz="2900" dirty="0">
                <a:latin typeface="Calibri"/>
                <a:cs typeface="Calibri"/>
              </a:rPr>
              <a:t>500 µm </a:t>
            </a:r>
            <a:r>
              <a:rPr lang="en-US" sz="2800" dirty="0">
                <a:latin typeface="Calibri"/>
                <a:cs typeface="Calibri"/>
              </a:rPr>
              <a:t>axial displacement during loading </a:t>
            </a:r>
          </a:p>
          <a:p>
            <a:pPr marL="675005" lvl="1" indent="-224790"/>
            <a:endParaRPr lang="en-US" sz="2350" dirty="0">
              <a:latin typeface="Calibri"/>
              <a:cs typeface="Calibri"/>
            </a:endParaRPr>
          </a:p>
          <a:p>
            <a:pPr marL="450215" lvl="1" indent="0">
              <a:buNone/>
            </a:pPr>
            <a:endParaRPr lang="en-US" sz="2350" dirty="0">
              <a:latin typeface="Calibri"/>
              <a:cs typeface="Calibri"/>
            </a:endParaRPr>
          </a:p>
          <a:p>
            <a:pPr marL="0" indent="0">
              <a:buNone/>
            </a:pPr>
            <a:r>
              <a:rPr lang="en-US" sz="2750" dirty="0">
                <a:latin typeface="Calibri"/>
                <a:cs typeface="Calibri"/>
              </a:rPr>
              <a:t>Figure shows an example of deflection of a femur under normal walking conditions</a:t>
            </a:r>
            <a:r>
              <a:rPr lang="en-US" sz="2750">
                <a:latin typeface="Calibri"/>
                <a:cs typeface="Calibri"/>
              </a:rPr>
              <a:t> [1]</a:t>
            </a:r>
            <a:endParaRPr lang="en-US" sz="2750" dirty="0">
              <a:latin typeface="Calibri"/>
              <a:cs typeface="Calibri"/>
            </a:endParaRPr>
          </a:p>
          <a:p>
            <a:pPr marL="0" indent="0">
              <a:buNone/>
            </a:pPr>
            <a:endParaRPr lang="en-US" sz="2750" dirty="0">
              <a:latin typeface="Calibri"/>
              <a:cs typeface="Calibri"/>
            </a:endParaRPr>
          </a:p>
          <a:p>
            <a:pPr marL="224790" indent="-224790"/>
            <a:endParaRPr lang="en-US" sz="2750" dirty="0">
              <a:highlight>
                <a:srgbClr val="FFFF00"/>
              </a:highlight>
              <a:latin typeface="Calibri"/>
              <a:cs typeface="Calibri"/>
            </a:endParaRPr>
          </a:p>
          <a:p>
            <a:pPr marL="224790" indent="-224790"/>
            <a:endParaRPr lang="en-US" sz="2750" dirty="0">
              <a:highlight>
                <a:srgbClr val="FFFF00"/>
              </a:highlight>
              <a:latin typeface="Calibri"/>
              <a:cs typeface="Calibri"/>
            </a:endParaRPr>
          </a:p>
          <a:p>
            <a:pPr marL="224790" indent="-224790"/>
            <a:endParaRPr lang="en-US" sz="2750" dirty="0">
              <a:highlight>
                <a:srgbClr val="FFFF00"/>
              </a:highlight>
              <a:cs typeface="Calibri"/>
            </a:endParaRPr>
          </a:p>
          <a:p>
            <a:pPr marL="514350" indent="-514350">
              <a:buFont typeface="Calibri Light" panose="020F0302020204030204"/>
              <a:buAutoNum type="alphaUcPeriod"/>
            </a:pPr>
            <a:endParaRPr lang="en-US" dirty="0">
              <a:cs typeface="Calibri"/>
            </a:endParaRPr>
          </a:p>
          <a:p>
            <a:pPr marL="514350" indent="-514350">
              <a:buFont typeface="Calibri Light" panose="020F0302020204030204"/>
              <a:buAutoNum type="alphaUcPeriod"/>
            </a:pPr>
            <a:endParaRPr lang="en-US" dirty="0">
              <a:cs typeface="Calibri"/>
            </a:endParaRPr>
          </a:p>
        </p:txBody>
      </p:sp>
      <p:pic>
        <p:nvPicPr>
          <p:cNvPr id="4" name="Picture 4" descr="A picture containing text, tool&#10;&#10;Description automatically generated">
            <a:extLst>
              <a:ext uri="{FF2B5EF4-FFF2-40B4-BE49-F238E27FC236}">
                <a16:creationId xmlns:a16="http://schemas.microsoft.com/office/drawing/2014/main" id="{C96A1D32-9C9D-6D97-91CB-503B325267AD}"/>
              </a:ext>
            </a:extLst>
          </p:cNvPr>
          <p:cNvPicPr>
            <a:picLocks noChangeAspect="1"/>
          </p:cNvPicPr>
          <p:nvPr/>
        </p:nvPicPr>
        <p:blipFill rotWithShape="1">
          <a:blip r:embed="rId3"/>
          <a:srcRect t="5714" r="1053" b="5357"/>
          <a:stretch/>
        </p:blipFill>
        <p:spPr>
          <a:xfrm>
            <a:off x="8838976" y="3777440"/>
            <a:ext cx="2599212" cy="2294908"/>
          </a:xfrm>
          <a:prstGeom prst="rect">
            <a:avLst/>
          </a:prstGeom>
        </p:spPr>
      </p:pic>
    </p:spTree>
    <p:extLst>
      <p:ext uri="{BB962C8B-B14F-4D97-AF65-F5344CB8AC3E}">
        <p14:creationId xmlns:p14="http://schemas.microsoft.com/office/powerpoint/2010/main" val="81688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b="1">
                <a:latin typeface="Georgia"/>
              </a:rPr>
              <a:t>Common Repair Methods</a:t>
            </a:r>
            <a:endParaRPr lang="en-US" b="1"/>
          </a:p>
        </p:txBody>
      </p:sp>
      <p:sp>
        <p:nvSpPr>
          <p:cNvPr id="8" name="TextBox 7">
            <a:extLst>
              <a:ext uri="{FF2B5EF4-FFF2-40B4-BE49-F238E27FC236}">
                <a16:creationId xmlns:a16="http://schemas.microsoft.com/office/drawing/2014/main" id="{277F3E42-B9A2-BCEC-9328-12E504EF91AA}"/>
              </a:ext>
            </a:extLst>
          </p:cNvPr>
          <p:cNvSpPr txBox="1"/>
          <p:nvPr/>
        </p:nvSpPr>
        <p:spPr>
          <a:xfrm>
            <a:off x="827314" y="1088572"/>
            <a:ext cx="1905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External Fixation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3BC7983-3B0B-C59C-718F-285B13741A31}"/>
              </a:ext>
            </a:extLst>
          </p:cNvPr>
          <p:cNvSpPr txBox="1"/>
          <p:nvPr/>
        </p:nvSpPr>
        <p:spPr>
          <a:xfrm>
            <a:off x="5018314" y="1088571"/>
            <a:ext cx="2155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Intramedullary Nail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2B36910-5990-62C2-B893-0478EC8F4C93}"/>
              </a:ext>
            </a:extLst>
          </p:cNvPr>
          <p:cNvSpPr txBox="1"/>
          <p:nvPr/>
        </p:nvSpPr>
        <p:spPr>
          <a:xfrm>
            <a:off x="8697685" y="1088571"/>
            <a:ext cx="2155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Plate and Screws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1" descr="A picture containing text, different&#10;&#10;Description automatically generated">
            <a:extLst>
              <a:ext uri="{FF2B5EF4-FFF2-40B4-BE49-F238E27FC236}">
                <a16:creationId xmlns:a16="http://schemas.microsoft.com/office/drawing/2014/main" id="{9B64CA74-7686-4EE8-E69D-755DEE9DF18A}"/>
              </a:ext>
            </a:extLst>
          </p:cNvPr>
          <p:cNvPicPr>
            <a:picLocks noChangeAspect="1"/>
          </p:cNvPicPr>
          <p:nvPr/>
        </p:nvPicPr>
        <p:blipFill>
          <a:blip r:embed="rId3"/>
          <a:stretch>
            <a:fillRect/>
          </a:stretch>
        </p:blipFill>
        <p:spPr>
          <a:xfrm>
            <a:off x="4963885" y="1457334"/>
            <a:ext cx="2340429" cy="2745904"/>
          </a:xfrm>
          <a:prstGeom prst="rect">
            <a:avLst/>
          </a:prstGeom>
        </p:spPr>
      </p:pic>
      <p:pic>
        <p:nvPicPr>
          <p:cNvPr id="13" name="Picture 13" descr="Diagram&#10;&#10;Description automatically generated">
            <a:extLst>
              <a:ext uri="{FF2B5EF4-FFF2-40B4-BE49-F238E27FC236}">
                <a16:creationId xmlns:a16="http://schemas.microsoft.com/office/drawing/2014/main" id="{82E579A0-BCF7-3100-1390-25FE31A7DEA8}"/>
              </a:ext>
            </a:extLst>
          </p:cNvPr>
          <p:cNvPicPr>
            <a:picLocks noChangeAspect="1"/>
          </p:cNvPicPr>
          <p:nvPr/>
        </p:nvPicPr>
        <p:blipFill>
          <a:blip r:embed="rId4"/>
          <a:stretch>
            <a:fillRect/>
          </a:stretch>
        </p:blipFill>
        <p:spPr>
          <a:xfrm>
            <a:off x="609601" y="1454712"/>
            <a:ext cx="2340429" cy="2751147"/>
          </a:xfrm>
          <a:prstGeom prst="rect">
            <a:avLst/>
          </a:prstGeom>
        </p:spPr>
      </p:pic>
      <p:pic>
        <p:nvPicPr>
          <p:cNvPr id="14" name="Picture 14" descr="A picture containing decorated&#10;&#10;Description automatically generated">
            <a:extLst>
              <a:ext uri="{FF2B5EF4-FFF2-40B4-BE49-F238E27FC236}">
                <a16:creationId xmlns:a16="http://schemas.microsoft.com/office/drawing/2014/main" id="{70EE309C-5FCA-F001-61D1-9FF5876C66FD}"/>
              </a:ext>
            </a:extLst>
          </p:cNvPr>
          <p:cNvPicPr>
            <a:picLocks noChangeAspect="1"/>
          </p:cNvPicPr>
          <p:nvPr/>
        </p:nvPicPr>
        <p:blipFill>
          <a:blip r:embed="rId5"/>
          <a:stretch>
            <a:fillRect/>
          </a:stretch>
        </p:blipFill>
        <p:spPr>
          <a:xfrm>
            <a:off x="9185720" y="1458685"/>
            <a:ext cx="1190189" cy="2743201"/>
          </a:xfrm>
          <a:prstGeom prst="rect">
            <a:avLst/>
          </a:prstGeom>
        </p:spPr>
      </p:pic>
      <p:sp>
        <p:nvSpPr>
          <p:cNvPr id="15" name="TextBox 14">
            <a:extLst>
              <a:ext uri="{FF2B5EF4-FFF2-40B4-BE49-F238E27FC236}">
                <a16:creationId xmlns:a16="http://schemas.microsoft.com/office/drawing/2014/main" id="{75DF0150-DB9C-4D77-9B3B-9AA03CE91DD6}"/>
              </a:ext>
            </a:extLst>
          </p:cNvPr>
          <p:cNvSpPr txBox="1"/>
          <p:nvPr/>
        </p:nvSpPr>
        <p:spPr>
          <a:xfrm>
            <a:off x="186418" y="4344760"/>
            <a:ext cx="351608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defRPr/>
            </a:pPr>
            <a:r>
              <a:rPr kumimoji="0" lang="en-US" sz="1600" b="0" i="0" u="none" strike="noStrike" kern="1200" cap="none" spc="0" normalizeH="0" baseline="0" noProof="0">
                <a:ln>
                  <a:noFill/>
                </a:ln>
                <a:effectLst/>
                <a:uLnTx/>
                <a:uFillTx/>
                <a:latin typeface="Calibri" panose="020F0502020204030204"/>
                <a:ea typeface="+mn-ea"/>
                <a:cs typeface="+mn-cs"/>
              </a:rPr>
              <a:t>General Information: Usually a temporary solution to fix a femoral fracture.  Commonly used when a patient has many other injuries and isn't ready to have surgery to repair the femoral fracture.</a:t>
            </a:r>
            <a:r>
              <a:rPr lang="en-US" sz="1600">
                <a:latin typeface="Calibri" panose="020F0502020204030204"/>
              </a:rPr>
              <a:t> [1]</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6" name="TextBox 15">
            <a:extLst>
              <a:ext uri="{FF2B5EF4-FFF2-40B4-BE49-F238E27FC236}">
                <a16:creationId xmlns:a16="http://schemas.microsoft.com/office/drawing/2014/main" id="{C58AC575-1B17-0F00-8518-274C9B6C0CCA}"/>
              </a:ext>
            </a:extLst>
          </p:cNvPr>
          <p:cNvSpPr txBox="1"/>
          <p:nvPr/>
        </p:nvSpPr>
        <p:spPr>
          <a:xfrm>
            <a:off x="4333875" y="4312103"/>
            <a:ext cx="351608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defRPr/>
            </a:pPr>
            <a:r>
              <a:rPr kumimoji="0" lang="en-US" sz="1600" b="0" i="0" u="none" strike="noStrike" kern="1200" cap="none" spc="0" normalizeH="0" baseline="0" noProof="0">
                <a:ln>
                  <a:noFill/>
                </a:ln>
                <a:effectLst/>
                <a:uLnTx/>
                <a:uFillTx/>
                <a:latin typeface="Calibri" panose="020F0502020204030204"/>
                <a:ea typeface="+mn-ea"/>
                <a:cs typeface="+mn-cs"/>
              </a:rPr>
              <a:t>General Information: Primary method used by surgeons to repair femoral fractures.  Usually made of titanium and can be made in different lengths to fit different size femur bones.</a:t>
            </a:r>
            <a:r>
              <a:rPr lang="en-US" sz="1600">
                <a:latin typeface="Calibri" panose="020F0502020204030204"/>
              </a:rPr>
              <a:t> [1]</a:t>
            </a:r>
            <a:endParaRPr kumimoji="0" lang="en-US" sz="1600" b="0" i="0" u="none" strike="noStrike" kern="1200" cap="none" spc="0" normalizeH="0" baseline="0" noProof="0">
              <a:ln>
                <a:noFill/>
              </a:ln>
              <a:effectLst/>
              <a:uLnTx/>
              <a:uFillTx/>
              <a:latin typeface="Calibri" panose="020F0502020204030204"/>
              <a:ea typeface="Calibri"/>
              <a:cs typeface="Calibri"/>
            </a:endParaRPr>
          </a:p>
        </p:txBody>
      </p:sp>
      <p:sp>
        <p:nvSpPr>
          <p:cNvPr id="17" name="TextBox 16">
            <a:extLst>
              <a:ext uri="{FF2B5EF4-FFF2-40B4-BE49-F238E27FC236}">
                <a16:creationId xmlns:a16="http://schemas.microsoft.com/office/drawing/2014/main" id="{D89A64F4-EF1D-5112-C14B-1B7B3512F5F4}"/>
              </a:ext>
            </a:extLst>
          </p:cNvPr>
          <p:cNvSpPr txBox="1"/>
          <p:nvPr/>
        </p:nvSpPr>
        <p:spPr>
          <a:xfrm>
            <a:off x="8252732" y="4312103"/>
            <a:ext cx="35160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defRPr/>
            </a:pPr>
            <a:r>
              <a:rPr kumimoji="0" lang="en-US" sz="1600" b="0" i="0" u="none" strike="noStrike" kern="1200" cap="none" spc="0" normalizeH="0" baseline="0" noProof="0">
                <a:ln>
                  <a:noFill/>
                </a:ln>
                <a:effectLst/>
                <a:uLnTx/>
                <a:uFillTx/>
                <a:latin typeface="Calibri" panose="020F0502020204030204"/>
                <a:ea typeface="Calibri"/>
                <a:cs typeface="Calibri"/>
              </a:rPr>
              <a:t>General Information: Often used when intramedullary nailing is not possible such as for fractures that extend into the hip or knee joint.</a:t>
            </a:r>
            <a:r>
              <a:rPr lang="en-US" sz="1600">
                <a:latin typeface="Calibri" panose="020F0502020204030204"/>
                <a:ea typeface="Calibri"/>
                <a:cs typeface="Calibri"/>
              </a:rPr>
              <a:t> [1]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93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a:t>Project – Background</a:t>
            </a:r>
          </a:p>
        </p:txBody>
      </p:sp>
      <p:sp>
        <p:nvSpPr>
          <p:cNvPr id="6" name="TextBox 5">
            <a:extLst>
              <a:ext uri="{FF2B5EF4-FFF2-40B4-BE49-F238E27FC236}">
                <a16:creationId xmlns:a16="http://schemas.microsoft.com/office/drawing/2014/main" id="{1327A609-1383-CF7B-0FB4-DDD71744BCC2}"/>
              </a:ext>
            </a:extLst>
          </p:cNvPr>
          <p:cNvSpPr txBox="1"/>
          <p:nvPr/>
        </p:nvSpPr>
        <p:spPr>
          <a:xfrm>
            <a:off x="453190" y="1225216"/>
            <a:ext cx="732522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u="sng">
                <a:latin typeface="Georgia" panose="02040502050405020303" pitchFamily="18" charset="0"/>
              </a:rPr>
              <a:t>Study Topic</a:t>
            </a:r>
          </a:p>
          <a:p>
            <a:pPr marL="742950" lvl="1" indent="-285750" algn="just">
              <a:buFont typeface="Arial"/>
              <a:buChar char="•"/>
            </a:pPr>
            <a:r>
              <a:rPr lang="en-US">
                <a:latin typeface="Georgia" panose="02040502050405020303" pitchFamily="18" charset="0"/>
                <a:ea typeface="+mn-lt"/>
                <a:cs typeface="+mn-lt"/>
              </a:rPr>
              <a:t>An Historical Perspective of the Development of Plate and Screw Fixation and Minimally Invasive Fracture Surgery With a Unified Biological Approach</a:t>
            </a:r>
            <a:endParaRPr lang="en-US">
              <a:latin typeface="Georgia" panose="02040502050405020303" pitchFamily="18" charset="0"/>
              <a:ea typeface="Calibri"/>
              <a:cs typeface="Calibri"/>
            </a:endParaRPr>
          </a:p>
          <a:p>
            <a:pPr lvl="1" algn="just"/>
            <a:endParaRPr lang="en-US">
              <a:latin typeface="Georgia" panose="02040502050405020303" pitchFamily="18" charset="0"/>
              <a:ea typeface="Calibri"/>
              <a:cs typeface="Calibri"/>
            </a:endParaRPr>
          </a:p>
          <a:p>
            <a:pPr marL="285750" indent="-285750" algn="just">
              <a:buFont typeface="Arial"/>
              <a:buChar char="•"/>
            </a:pPr>
            <a:r>
              <a:rPr lang="en-US" u="sng">
                <a:latin typeface="Georgia" panose="02040502050405020303" pitchFamily="18" charset="0"/>
                <a:ea typeface="Calibri"/>
                <a:cs typeface="Calibri"/>
              </a:rPr>
              <a:t>Notes</a:t>
            </a:r>
          </a:p>
          <a:p>
            <a:pPr marL="742950" lvl="1" indent="-285750" algn="just">
              <a:buFont typeface="Arial"/>
              <a:buChar char="•"/>
            </a:pPr>
            <a:r>
              <a:rPr lang="en-US">
                <a:latin typeface="Georgia" panose="02040502050405020303" pitchFamily="18" charset="0"/>
                <a:ea typeface="+mn-lt"/>
                <a:cs typeface="+mn-lt"/>
              </a:rPr>
              <a:t>First successful plate and screw bone repair was done using a flat plate made of nickel, copper, and tin alloy.  </a:t>
            </a:r>
            <a:r>
              <a:rPr lang="en-US" err="1">
                <a:latin typeface="Georgia" panose="02040502050405020303" pitchFamily="18" charset="0"/>
                <a:ea typeface="+mn-lt"/>
                <a:cs typeface="+mn-lt"/>
              </a:rPr>
              <a:t>Unicortical</a:t>
            </a:r>
            <a:r>
              <a:rPr lang="en-US">
                <a:latin typeface="Georgia" panose="02040502050405020303" pitchFamily="18" charset="0"/>
                <a:ea typeface="+mn-lt"/>
                <a:cs typeface="+mn-lt"/>
              </a:rPr>
              <a:t> tapered screws that drilled into the bone and locked to the plate were used.</a:t>
            </a:r>
          </a:p>
          <a:p>
            <a:pPr marL="742950" lvl="1" indent="-285750" algn="just">
              <a:buFont typeface="Arial"/>
              <a:buChar char="•"/>
            </a:pPr>
            <a:r>
              <a:rPr lang="en-US">
                <a:latin typeface="Georgia" panose="02040502050405020303" pitchFamily="18" charset="0"/>
                <a:ea typeface="+mn-lt"/>
                <a:cs typeface="+mn-lt"/>
              </a:rPr>
              <a:t>Ernest Hey Groves invented the first locked plate design</a:t>
            </a:r>
          </a:p>
          <a:p>
            <a:pPr marL="1200150" lvl="2" indent="-285750" algn="just">
              <a:buFont typeface="Arial"/>
              <a:buChar char="•"/>
            </a:pPr>
            <a:r>
              <a:rPr lang="en-US">
                <a:latin typeface="Georgia" panose="02040502050405020303" pitchFamily="18" charset="0"/>
                <a:ea typeface="Calibri"/>
                <a:cs typeface="Calibri"/>
              </a:rPr>
              <a:t>This design is still commonly used today</a:t>
            </a:r>
          </a:p>
          <a:p>
            <a:pPr marL="742950" lvl="1" indent="-285750">
              <a:buFont typeface="Arial"/>
              <a:buChar char="•"/>
            </a:pPr>
            <a:endParaRPr lang="en-US">
              <a:latin typeface="Georgia" panose="02040502050405020303" pitchFamily="18" charset="0"/>
              <a:ea typeface="Calibri"/>
              <a:cs typeface="Calibri"/>
            </a:endParaRPr>
          </a:p>
          <a:p>
            <a:pPr marL="285750" indent="-285750">
              <a:buFont typeface="Arial"/>
              <a:buChar char="•"/>
            </a:pPr>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p:txBody>
      </p:sp>
      <p:pic>
        <p:nvPicPr>
          <p:cNvPr id="3" name="Picture 3">
            <a:extLst>
              <a:ext uri="{FF2B5EF4-FFF2-40B4-BE49-F238E27FC236}">
                <a16:creationId xmlns:a16="http://schemas.microsoft.com/office/drawing/2014/main" id="{C86D3331-CC3D-39BB-6A1A-CB8071EE512C}"/>
              </a:ext>
            </a:extLst>
          </p:cNvPr>
          <p:cNvPicPr>
            <a:picLocks noChangeAspect="1"/>
          </p:cNvPicPr>
          <p:nvPr/>
        </p:nvPicPr>
        <p:blipFill>
          <a:blip r:embed="rId3"/>
          <a:stretch>
            <a:fillRect/>
          </a:stretch>
        </p:blipFill>
        <p:spPr>
          <a:xfrm>
            <a:off x="8283742" y="1295889"/>
            <a:ext cx="2743200" cy="3303697"/>
          </a:xfrm>
          <a:prstGeom prst="rect">
            <a:avLst/>
          </a:prstGeom>
        </p:spPr>
      </p:pic>
    </p:spTree>
    <p:extLst>
      <p:ext uri="{BB962C8B-B14F-4D97-AF65-F5344CB8AC3E}">
        <p14:creationId xmlns:p14="http://schemas.microsoft.com/office/powerpoint/2010/main" val="195285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a:t>Project – Background</a:t>
            </a:r>
          </a:p>
        </p:txBody>
      </p:sp>
      <p:pic>
        <p:nvPicPr>
          <p:cNvPr id="4" name="Picture 5" descr="Diagram&#10;&#10;Description automatically generated">
            <a:extLst>
              <a:ext uri="{FF2B5EF4-FFF2-40B4-BE49-F238E27FC236}">
                <a16:creationId xmlns:a16="http://schemas.microsoft.com/office/drawing/2014/main" id="{662BFA4E-3BAD-6524-5C6F-86E545136116}"/>
              </a:ext>
            </a:extLst>
          </p:cNvPr>
          <p:cNvPicPr>
            <a:picLocks noGrp="1" noChangeAspect="1"/>
          </p:cNvPicPr>
          <p:nvPr>
            <p:ph idx="1"/>
          </p:nvPr>
        </p:nvPicPr>
        <p:blipFill>
          <a:blip r:embed="rId3"/>
          <a:stretch>
            <a:fillRect/>
          </a:stretch>
        </p:blipFill>
        <p:spPr>
          <a:xfrm>
            <a:off x="7960226" y="1850670"/>
            <a:ext cx="4028575" cy="2625685"/>
          </a:xfrm>
        </p:spPr>
      </p:pic>
      <p:sp>
        <p:nvSpPr>
          <p:cNvPr id="6" name="TextBox 5">
            <a:extLst>
              <a:ext uri="{FF2B5EF4-FFF2-40B4-BE49-F238E27FC236}">
                <a16:creationId xmlns:a16="http://schemas.microsoft.com/office/drawing/2014/main" id="{1327A609-1383-CF7B-0FB4-DDD71744BCC2}"/>
              </a:ext>
            </a:extLst>
          </p:cNvPr>
          <p:cNvSpPr txBox="1"/>
          <p:nvPr/>
        </p:nvSpPr>
        <p:spPr>
          <a:xfrm>
            <a:off x="453190" y="1225216"/>
            <a:ext cx="7325226"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latin typeface="Georgia" panose="02040502050405020303" pitchFamily="18" charset="0"/>
              </a:rPr>
              <a:t>Study Topic</a:t>
            </a:r>
          </a:p>
          <a:p>
            <a:pPr marL="742950" lvl="1" indent="-285750" algn="just">
              <a:buFont typeface="Arial"/>
              <a:buChar char="•"/>
            </a:pPr>
            <a:r>
              <a:rPr lang="en-US">
                <a:latin typeface="Georgia" panose="02040502050405020303" pitchFamily="18" charset="0"/>
              </a:rPr>
              <a:t>Reconstruction plates for stabilization of mid-shaft clavicle fractures</a:t>
            </a:r>
            <a:endParaRPr lang="en-US">
              <a:latin typeface="Georgia" panose="02040502050405020303" pitchFamily="18" charset="0"/>
              <a:ea typeface="Calibri"/>
              <a:cs typeface="Calibri"/>
            </a:endParaRPr>
          </a:p>
          <a:p>
            <a:pPr lvl="1" algn="just"/>
            <a:endParaRPr lang="en-US">
              <a:latin typeface="Georgia" panose="02040502050405020303" pitchFamily="18" charset="0"/>
              <a:ea typeface="Calibri"/>
              <a:cs typeface="Calibri"/>
            </a:endParaRPr>
          </a:p>
          <a:p>
            <a:pPr marL="285750" indent="-285750" algn="just">
              <a:buFont typeface="Arial"/>
              <a:buChar char="•"/>
            </a:pPr>
            <a:r>
              <a:rPr lang="en-US">
                <a:latin typeface="Georgia" panose="02040502050405020303" pitchFamily="18" charset="0"/>
                <a:ea typeface="Calibri"/>
                <a:cs typeface="Calibri"/>
              </a:rPr>
              <a:t>Screw Material: Stainless Steel</a:t>
            </a:r>
          </a:p>
          <a:p>
            <a:pPr algn="just"/>
            <a:endParaRPr lang="en-US">
              <a:latin typeface="Georgia" panose="02040502050405020303" pitchFamily="18" charset="0"/>
              <a:ea typeface="Calibri"/>
              <a:cs typeface="Calibri"/>
            </a:endParaRPr>
          </a:p>
          <a:p>
            <a:pPr marL="285750" indent="-285750" algn="just">
              <a:buFont typeface="Arial"/>
              <a:buChar char="•"/>
            </a:pPr>
            <a:r>
              <a:rPr lang="en-US">
                <a:latin typeface="Georgia" panose="02040502050405020303" pitchFamily="18" charset="0"/>
                <a:ea typeface="Calibri"/>
                <a:cs typeface="Calibri"/>
              </a:rPr>
              <a:t>Plate Material: Unknown</a:t>
            </a:r>
          </a:p>
          <a:p>
            <a:pPr algn="just"/>
            <a:endParaRPr lang="en-US">
              <a:latin typeface="Georgia" panose="02040502050405020303" pitchFamily="18" charset="0"/>
              <a:ea typeface="Calibri"/>
              <a:cs typeface="Calibri"/>
            </a:endParaRPr>
          </a:p>
          <a:p>
            <a:pPr marL="285750" indent="-285750" algn="just">
              <a:buFont typeface="Arial"/>
              <a:buChar char="•"/>
            </a:pPr>
            <a:r>
              <a:rPr lang="en-US">
                <a:latin typeface="Georgia" panose="02040502050405020303" pitchFamily="18" charset="0"/>
                <a:ea typeface="Calibri"/>
                <a:cs typeface="Calibri"/>
              </a:rPr>
              <a:t>Notes</a:t>
            </a:r>
          </a:p>
          <a:p>
            <a:pPr marL="742950" lvl="1" indent="-285750" algn="just">
              <a:buFont typeface="Arial"/>
              <a:buChar char="•"/>
            </a:pPr>
            <a:r>
              <a:rPr lang="en-US">
                <a:latin typeface="Georgia" panose="02040502050405020303" pitchFamily="18" charset="0"/>
                <a:ea typeface="Calibri"/>
                <a:cs typeface="Calibri"/>
              </a:rPr>
              <a:t>Force is the same in the top and bottom image</a:t>
            </a:r>
          </a:p>
          <a:p>
            <a:pPr marL="742950" lvl="1" indent="-285750" algn="just">
              <a:buFont typeface="Arial"/>
              <a:buChar char="•"/>
            </a:pPr>
            <a:r>
              <a:rPr lang="en-US">
                <a:latin typeface="Georgia" panose="02040502050405020303" pitchFamily="18" charset="0"/>
                <a:ea typeface="Calibri"/>
                <a:cs typeface="Calibri"/>
              </a:rPr>
              <a:t>Location of the plate on the bone can have a large effect on how the repair fails</a:t>
            </a:r>
            <a:endParaRPr lang="en-US">
              <a:latin typeface="Georgia" panose="02040502050405020303" pitchFamily="18" charset="0"/>
              <a:cs typeface="Calibri" panose="020F0502020204030204"/>
            </a:endParaRPr>
          </a:p>
          <a:p>
            <a:pPr marL="742950" lvl="1" indent="-285750" algn="just">
              <a:buFont typeface="Arial"/>
              <a:buChar char="•"/>
            </a:pPr>
            <a:r>
              <a:rPr lang="en-US">
                <a:latin typeface="Georgia" panose="02040502050405020303" pitchFamily="18" charset="0"/>
                <a:ea typeface="Calibri"/>
                <a:cs typeface="Calibri"/>
              </a:rPr>
              <a:t>Top image the bone fails due to bending</a:t>
            </a:r>
          </a:p>
          <a:p>
            <a:pPr marL="742950" lvl="1" indent="-285750" algn="just">
              <a:buFont typeface="Arial"/>
              <a:buChar char="•"/>
            </a:pPr>
            <a:r>
              <a:rPr lang="en-US">
                <a:latin typeface="Georgia" panose="02040502050405020303" pitchFamily="18" charset="0"/>
                <a:ea typeface="Calibri"/>
                <a:cs typeface="Calibri"/>
              </a:rPr>
              <a:t>Bottom image the bone fails due to shearing of the bone itself</a:t>
            </a:r>
          </a:p>
          <a:p>
            <a:pPr marL="742950" lvl="1" indent="-285750" algn="just">
              <a:buFont typeface="Arial"/>
              <a:buChar char="•"/>
            </a:pPr>
            <a:r>
              <a:rPr lang="en-US">
                <a:latin typeface="Georgia" panose="02040502050405020303" pitchFamily="18" charset="0"/>
                <a:ea typeface="Calibri"/>
                <a:cs typeface="Calibri"/>
              </a:rPr>
              <a:t>Placement of the plate in the bottom image allows for the repair to withstand a much greater force prior to failing</a:t>
            </a:r>
          </a:p>
          <a:p>
            <a:pPr marL="742950" lvl="1" indent="-285750">
              <a:buFont typeface="Arial"/>
              <a:buChar char="•"/>
            </a:pPr>
            <a:endParaRPr lang="en-US">
              <a:latin typeface="Georgia" panose="02040502050405020303" pitchFamily="18" charset="0"/>
              <a:ea typeface="Calibri"/>
              <a:cs typeface="Calibri"/>
            </a:endParaRPr>
          </a:p>
          <a:p>
            <a:pPr marL="285750" indent="-285750">
              <a:buFont typeface="Arial"/>
              <a:buChar char="•"/>
            </a:pPr>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p:txBody>
      </p:sp>
    </p:spTree>
    <p:extLst>
      <p:ext uri="{BB962C8B-B14F-4D97-AF65-F5344CB8AC3E}">
        <p14:creationId xmlns:p14="http://schemas.microsoft.com/office/powerpoint/2010/main" val="2916094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a:t>Project – Background</a:t>
            </a:r>
          </a:p>
        </p:txBody>
      </p:sp>
      <p:sp>
        <p:nvSpPr>
          <p:cNvPr id="6" name="TextBox 5">
            <a:extLst>
              <a:ext uri="{FF2B5EF4-FFF2-40B4-BE49-F238E27FC236}">
                <a16:creationId xmlns:a16="http://schemas.microsoft.com/office/drawing/2014/main" id="{1327A609-1383-CF7B-0FB4-DDD71744BCC2}"/>
              </a:ext>
            </a:extLst>
          </p:cNvPr>
          <p:cNvSpPr txBox="1"/>
          <p:nvPr/>
        </p:nvSpPr>
        <p:spPr>
          <a:xfrm>
            <a:off x="453190" y="1225216"/>
            <a:ext cx="732522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latin typeface="Georgia" panose="02040502050405020303" pitchFamily="18" charset="0"/>
              </a:rPr>
              <a:t>Study Topic</a:t>
            </a:r>
          </a:p>
          <a:p>
            <a:pPr marL="742950" lvl="1" indent="-285750" algn="just">
              <a:buFont typeface="Arial"/>
              <a:buChar char="•"/>
            </a:pPr>
            <a:r>
              <a:rPr lang="en-US">
                <a:latin typeface="Georgia" panose="02040502050405020303" pitchFamily="18" charset="0"/>
                <a:ea typeface="+mn-lt"/>
                <a:cs typeface="+mn-lt"/>
              </a:rPr>
              <a:t>Biomechanical Comparison of Stainless Steel and Titanium Nails for Fixation of Simulated Femoral Fractures</a:t>
            </a:r>
            <a:endParaRPr lang="en-US">
              <a:latin typeface="Georgia" panose="02040502050405020303" pitchFamily="18" charset="0"/>
              <a:ea typeface="Calibri"/>
              <a:cs typeface="Calibri"/>
            </a:endParaRPr>
          </a:p>
          <a:p>
            <a:pPr lvl="1" algn="just"/>
            <a:endParaRPr lang="en-US">
              <a:latin typeface="Georgia" panose="02040502050405020303" pitchFamily="18" charset="0"/>
              <a:ea typeface="Calibri"/>
              <a:cs typeface="Calibri"/>
            </a:endParaRPr>
          </a:p>
          <a:p>
            <a:pPr marL="285750" indent="-285750" algn="just">
              <a:buFont typeface="Arial"/>
              <a:buChar char="•"/>
            </a:pPr>
            <a:r>
              <a:rPr lang="en-US">
                <a:latin typeface="Georgia" panose="02040502050405020303" pitchFamily="18" charset="0"/>
                <a:ea typeface="Calibri"/>
                <a:cs typeface="Calibri"/>
              </a:rPr>
              <a:t>Notes</a:t>
            </a:r>
          </a:p>
          <a:p>
            <a:pPr marL="742950" lvl="1" indent="-285750" algn="just">
              <a:buFont typeface="Arial"/>
              <a:buChar char="•"/>
            </a:pPr>
            <a:r>
              <a:rPr lang="en-US">
                <a:latin typeface="Georgia" panose="02040502050405020303" pitchFamily="18" charset="0"/>
                <a:ea typeface="Calibri"/>
                <a:cs typeface="Calibri"/>
              </a:rPr>
              <a:t>Titanium nails are more flexible</a:t>
            </a:r>
          </a:p>
          <a:p>
            <a:pPr marL="742950" lvl="1" indent="-285750" algn="just">
              <a:buFont typeface="Arial"/>
              <a:buChar char="•"/>
            </a:pPr>
            <a:r>
              <a:rPr lang="en-US">
                <a:latin typeface="Georgia" panose="02040502050405020303" pitchFamily="18" charset="0"/>
                <a:ea typeface="Calibri"/>
                <a:cs typeface="Calibri"/>
              </a:rPr>
              <a:t>Elastic nature of titanium nails reported to be key feature in successfully using the femoral fixation technique</a:t>
            </a:r>
          </a:p>
          <a:p>
            <a:pPr marL="742950" lvl="1" indent="-285750" algn="just">
              <a:buFont typeface="Arial"/>
              <a:buChar char="•"/>
            </a:pPr>
            <a:r>
              <a:rPr lang="en-US">
                <a:latin typeface="Georgia" panose="02040502050405020303" pitchFamily="18" charset="0"/>
                <a:ea typeface="Calibri"/>
                <a:cs typeface="Calibri"/>
              </a:rPr>
              <a:t>Stainless Steel nails are much stiffer than titanium nails</a:t>
            </a:r>
          </a:p>
          <a:p>
            <a:pPr marL="742950" lvl="1" indent="-285750" algn="just">
              <a:buFont typeface="Arial"/>
              <a:buChar char="•"/>
            </a:pPr>
            <a:r>
              <a:rPr lang="en-US">
                <a:latin typeface="Georgia" panose="02040502050405020303" pitchFamily="18" charset="0"/>
                <a:ea typeface="Calibri"/>
                <a:cs typeface="Calibri"/>
              </a:rPr>
              <a:t>Titanium nails proved to be more stable under compressive and torsional loading</a:t>
            </a:r>
          </a:p>
          <a:p>
            <a:pPr marL="1200150" lvl="2" indent="-285750" algn="just">
              <a:buFont typeface="Arial"/>
              <a:buChar char="•"/>
            </a:pPr>
            <a:r>
              <a:rPr lang="en-US">
                <a:latin typeface="Georgia" panose="02040502050405020303" pitchFamily="18" charset="0"/>
                <a:ea typeface="+mn-lt"/>
                <a:cs typeface="+mn-lt"/>
              </a:rPr>
              <a:t>Likely due to greater nail contact within the medullary canal </a:t>
            </a:r>
            <a:endParaRPr lang="en-US">
              <a:latin typeface="Georgia" panose="02040502050405020303" pitchFamily="18" charset="0"/>
              <a:ea typeface="Calibri"/>
              <a:cs typeface="Calibri"/>
            </a:endParaRPr>
          </a:p>
          <a:p>
            <a:pPr marL="742950" lvl="1" indent="-285750">
              <a:buFont typeface="Arial"/>
              <a:buChar char="•"/>
            </a:pPr>
            <a:endParaRPr lang="en-US">
              <a:latin typeface="Georgia" panose="02040502050405020303" pitchFamily="18" charset="0"/>
              <a:ea typeface="Calibri"/>
              <a:cs typeface="Calibri"/>
            </a:endParaRPr>
          </a:p>
          <a:p>
            <a:pPr marL="285750" indent="-285750">
              <a:buFont typeface="Arial"/>
              <a:buChar char="•"/>
            </a:pPr>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a:p>
            <a:endParaRPr lang="en-US">
              <a:latin typeface="Georgia" panose="02040502050405020303" pitchFamily="18" charset="0"/>
              <a:ea typeface="Calibri"/>
              <a:cs typeface="Calibri"/>
            </a:endParaRPr>
          </a:p>
        </p:txBody>
      </p:sp>
      <p:pic>
        <p:nvPicPr>
          <p:cNvPr id="10" name="Picture 10">
            <a:extLst>
              <a:ext uri="{FF2B5EF4-FFF2-40B4-BE49-F238E27FC236}">
                <a16:creationId xmlns:a16="http://schemas.microsoft.com/office/drawing/2014/main" id="{56F890BB-35CE-D406-6305-A12ADDAF5634}"/>
              </a:ext>
            </a:extLst>
          </p:cNvPr>
          <p:cNvPicPr>
            <a:picLocks noChangeAspect="1"/>
          </p:cNvPicPr>
          <p:nvPr/>
        </p:nvPicPr>
        <p:blipFill>
          <a:blip r:embed="rId3"/>
          <a:stretch>
            <a:fillRect/>
          </a:stretch>
        </p:blipFill>
        <p:spPr>
          <a:xfrm>
            <a:off x="9255722" y="990600"/>
            <a:ext cx="1360714" cy="4114800"/>
          </a:xfrm>
          <a:prstGeom prst="rect">
            <a:avLst/>
          </a:prstGeom>
        </p:spPr>
      </p:pic>
      <p:sp>
        <p:nvSpPr>
          <p:cNvPr id="11" name="TextBox 10">
            <a:extLst>
              <a:ext uri="{FF2B5EF4-FFF2-40B4-BE49-F238E27FC236}">
                <a16:creationId xmlns:a16="http://schemas.microsoft.com/office/drawing/2014/main" id="{C89EFC8A-A833-3AEB-CC57-37AB416E3CC4}"/>
              </a:ext>
            </a:extLst>
          </p:cNvPr>
          <p:cNvSpPr txBox="1"/>
          <p:nvPr/>
        </p:nvSpPr>
        <p:spPr>
          <a:xfrm>
            <a:off x="8604584" y="51956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Femoral Fixation Technique</a:t>
            </a:r>
          </a:p>
        </p:txBody>
      </p:sp>
    </p:spTree>
    <p:extLst>
      <p:ext uri="{BB962C8B-B14F-4D97-AF65-F5344CB8AC3E}">
        <p14:creationId xmlns:p14="http://schemas.microsoft.com/office/powerpoint/2010/main" val="4290471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b="1">
                <a:latin typeface="Georgia"/>
              </a:rPr>
              <a:t>Material Selection </a:t>
            </a:r>
            <a:endParaRPr lang="en-US" b="1"/>
          </a:p>
        </p:txBody>
      </p:sp>
      <p:sp>
        <p:nvSpPr>
          <p:cNvPr id="3" name="Content Placeholder 2"/>
          <p:cNvSpPr>
            <a:spLocks noGrp="1"/>
          </p:cNvSpPr>
          <p:nvPr>
            <p:ph idx="1"/>
          </p:nvPr>
        </p:nvSpPr>
        <p:spPr>
          <a:xfrm>
            <a:off x="478765" y="1161331"/>
            <a:ext cx="11220091" cy="4598690"/>
          </a:xfrm>
        </p:spPr>
        <p:txBody>
          <a:bodyPr vert="horz" lIns="91440" tIns="45720" rIns="91440" bIns="45720" rtlCol="0" anchor="t">
            <a:normAutofit/>
          </a:bodyPr>
          <a:lstStyle/>
          <a:p>
            <a:pPr marL="0" indent="0">
              <a:buNone/>
            </a:pPr>
            <a:endParaRPr lang="en-US" sz="2750">
              <a:latin typeface="Georgia"/>
            </a:endParaRPr>
          </a:p>
          <a:p>
            <a:pPr marL="514350" indent="-514350">
              <a:buFont typeface="+mj-lt"/>
              <a:buAutoNum type="alphaUcPeriod"/>
            </a:pPr>
            <a:endParaRPr lang="en-US"/>
          </a:p>
          <a:p>
            <a:pPr marL="514350" indent="-514350">
              <a:buFont typeface="+mj-lt"/>
              <a:buAutoNum type="alphaUcPeriod"/>
            </a:pPr>
            <a:endParaRPr lang="en-US"/>
          </a:p>
        </p:txBody>
      </p:sp>
      <p:sp>
        <p:nvSpPr>
          <p:cNvPr id="4" name="TextBox 3">
            <a:extLst>
              <a:ext uri="{FF2B5EF4-FFF2-40B4-BE49-F238E27FC236}">
                <a16:creationId xmlns:a16="http://schemas.microsoft.com/office/drawing/2014/main" id="{2749713A-C86F-9DF8-F1A4-29DA88367DF3}"/>
              </a:ext>
            </a:extLst>
          </p:cNvPr>
          <p:cNvSpPr txBox="1"/>
          <p:nvPr/>
        </p:nvSpPr>
        <p:spPr>
          <a:xfrm>
            <a:off x="296174" y="1158816"/>
            <a:ext cx="1010440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Plate material</a:t>
            </a:r>
          </a:p>
          <a:p>
            <a:pPr marL="742950" lvl="1" indent="-285750">
              <a:buFont typeface="Arial,Sans-Serif"/>
              <a:buChar char="•"/>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Titanium due to its biocompatibility and corrosion resistance.</a:t>
            </a:r>
            <a:r>
              <a:rPr lang="en-US">
                <a:latin typeface="Calibri" panose="020F0502020204030204"/>
                <a:ea typeface="+mn-lt"/>
                <a:cs typeface="Calibri" panose="020F0502020204030204"/>
              </a:rPr>
              <a:t> [1,2]</a:t>
            </a: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742950" lvl="1" indent="-285750">
              <a:buFont typeface="Arial,Sans-Serif"/>
              <a:buChar char="•"/>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Low modulus of elasticity might be beneficial for bone contact long term.</a:t>
            </a:r>
            <a:r>
              <a:rPr lang="en-US">
                <a:latin typeface="Calibri" panose="020F0502020204030204"/>
                <a:ea typeface="+mn-lt"/>
                <a:cs typeface="Calibri" panose="020F0502020204030204"/>
              </a:rPr>
              <a:t> [3]</a:t>
            </a: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Screw material</a:t>
            </a: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742950" lvl="1" indent="-285750">
              <a:buFont typeface="Arial,Sans-Serif"/>
              <a:buChar char="•"/>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Ti64 which are selected for their improved ductility, biocompatibility, and corrosion resistance</a:t>
            </a:r>
            <a:r>
              <a:rPr lang="en-US">
                <a:latin typeface="Calibri" panose="020F0502020204030204"/>
                <a:ea typeface="+mn-lt"/>
                <a:cs typeface="Calibri" panose="020F0502020204030204"/>
              </a:rPr>
              <a:t> [1,2]</a:t>
            </a: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742950" marR="0" lvl="1"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Screws will be bought and not printed due to resolution and cost considerations</a:t>
            </a:r>
            <a:endParaRPr lang="en-US" sz="1800" b="0" i="0" u="none" strike="noStrike" kern="1200" cap="none" spc="0" normalizeH="0" baseline="0" noProof="0">
              <a:ln>
                <a:noFill/>
              </a:ln>
              <a:effectLst/>
              <a:uLnTx/>
              <a:uFillTx/>
              <a:latin typeface="Calibri" panose="020F0502020204030204"/>
              <a:ea typeface="+mn-lt"/>
              <a:cs typeface="Calibri" panose="020F0502020204030204"/>
            </a:endParaRPr>
          </a:p>
          <a:p>
            <a:pPr marL="742950" marR="0" lvl="1" indent="-28575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ea"/>
                <a:cs typeface="Calibri"/>
              </a:rPr>
              <a:t>Key considerations in these selections</a:t>
            </a:r>
            <a:endParaRPr lang="en-US" sz="1800" b="0" i="0" u="none" strike="noStrike" kern="1200" cap="none" spc="0" normalizeH="0" baseline="0" noProof="0">
              <a:ln>
                <a:noFill/>
              </a:ln>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ea"/>
                <a:cs typeface="Calibri"/>
              </a:rPr>
              <a:t>Biocompatibility of materials</a:t>
            </a:r>
            <a:endParaRPr lang="en-US" sz="1800" b="0" i="0" u="none" strike="noStrike" kern="1200" cap="none" spc="0" normalizeH="0" baseline="0" noProof="0">
              <a:ln>
                <a:noFill/>
              </a:ln>
              <a:effectLst/>
              <a:uLnTx/>
              <a:uFillTx/>
              <a:latin typeface="Calibri" panose="020F0502020204030204"/>
              <a:cs typeface="Calibri"/>
            </a:endParaRPr>
          </a:p>
          <a:p>
            <a:pPr marL="1200150" marR="0" lvl="2"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ea"/>
                <a:cs typeface="Calibri"/>
              </a:rPr>
              <a:t>Due to interface with living tissue</a:t>
            </a:r>
            <a:endParaRPr lang="en-US" sz="1800" b="0" i="0" u="none" strike="noStrike" kern="1200" cap="none" spc="0" normalizeH="0" baseline="0" noProof="0">
              <a:ln>
                <a:noFill/>
              </a:ln>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ea"/>
                <a:cs typeface="Calibri"/>
              </a:rPr>
              <a:t>Corrosion Resistance </a:t>
            </a:r>
            <a:endParaRPr lang="en-US" sz="1800" b="0" i="0" u="none" strike="noStrike" kern="1200" cap="none" spc="0" normalizeH="0" baseline="0" noProof="0">
              <a:ln>
                <a:noFill/>
              </a:ln>
              <a:effectLst/>
              <a:uLnTx/>
              <a:uFillTx/>
              <a:latin typeface="Calibri" panose="020F0502020204030204"/>
              <a:cs typeface="Calibri"/>
            </a:endParaRPr>
          </a:p>
          <a:p>
            <a:pPr marL="742950" lvl="1" indent="-285750" algn="just">
              <a:buFont typeface="Arial,Sans-Serif"/>
              <a:buChar char="•"/>
              <a:defRPr/>
            </a:pPr>
            <a:r>
              <a:rPr kumimoji="0" lang="en-US" sz="1800" b="0" i="0" u="none" strike="noStrike" kern="1200" cap="none" spc="0" normalizeH="0" baseline="0" noProof="0">
                <a:ln>
                  <a:noFill/>
                </a:ln>
                <a:effectLst/>
                <a:uLnTx/>
                <a:uFillTx/>
                <a:latin typeface="Calibri" panose="020F0502020204030204"/>
                <a:ea typeface="+mn-ea"/>
                <a:cs typeface="Calibri"/>
              </a:rPr>
              <a:t>Long history of proven success as implant materials</a:t>
            </a:r>
            <a:r>
              <a:rPr lang="en-US">
                <a:latin typeface="Calibri" panose="020F0502020204030204"/>
                <a:cs typeface="Calibri"/>
              </a:rPr>
              <a:t> [1,2,3]</a:t>
            </a:r>
            <a:endParaRPr lang="en-US" sz="1800" b="0" i="0" u="none" strike="noStrike" kern="1200" cap="none" spc="0" normalizeH="0" baseline="0" noProof="0">
              <a:ln>
                <a:noFill/>
              </a:ln>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effectLst/>
                <a:uLnTx/>
                <a:uFillTx/>
                <a:latin typeface="Calibri" panose="020F0502020204030204"/>
                <a:ea typeface="+mn-ea"/>
                <a:cs typeface="Calibri"/>
              </a:rPr>
              <a:t>Availability of powders for AM processing</a:t>
            </a:r>
            <a:endParaRPr lang="en-US" sz="1800" b="0" i="0" u="none" strike="noStrike" kern="1200" cap="none" spc="0" normalizeH="0" baseline="0" noProof="0">
              <a:ln>
                <a:noFill/>
              </a:ln>
              <a:effectLst/>
              <a:uLnTx/>
              <a:uFillTx/>
              <a:latin typeface="Calibri" panose="020F0502020204030204"/>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lvl="1" indent="-285750">
              <a:buFont typeface="Arial,Sans-Serif"/>
              <a:buChar char="•"/>
              <a:defRPr/>
            </a:pPr>
            <a:r>
              <a:rPr kumimoji="0" lang="en-US" sz="1800" b="0" i="0" u="none" strike="noStrike" kern="1200" cap="none" spc="0" normalizeH="0" baseline="0" noProof="0">
                <a:ln>
                  <a:noFill/>
                </a:ln>
                <a:effectLst/>
                <a:uLnTx/>
                <a:uFillTx/>
                <a:latin typeface="Calibri" panose="020F0502020204030204"/>
                <a:ea typeface="+mn-ea"/>
                <a:cs typeface="Calibri"/>
              </a:rPr>
              <a:t>Note: </a:t>
            </a:r>
            <a:r>
              <a:rPr kumimoji="0" lang="en-US" sz="1800" b="0" i="0" u="none" strike="noStrike" kern="1200" cap="none" spc="0" normalizeH="0" baseline="0" noProof="0">
                <a:ln>
                  <a:noFill/>
                </a:ln>
                <a:effectLst/>
                <a:uLnTx/>
                <a:uFillTx/>
                <a:latin typeface="Calibri" panose="020F0502020204030204"/>
                <a:ea typeface="+mn-lt"/>
                <a:cs typeface="Calibri" panose="020F0502020204030204"/>
              </a:rPr>
              <a:t>An item that will be discussed in detail in the post processing slide is the use of bio-active coatings to encourage healing. </a:t>
            </a:r>
            <a:r>
              <a:rPr lang="en-US">
                <a:latin typeface="Calibri" panose="020F0502020204030204"/>
                <a:ea typeface="+mn-lt"/>
                <a:cs typeface="Calibri" panose="020F0502020204030204"/>
              </a:rPr>
              <a:t> [4, 5]</a:t>
            </a:r>
            <a:endParaRPr kumimoji="0" lang="en-US" sz="1800" b="0" i="0" u="none" strike="noStrike" kern="1200" cap="none" spc="0" normalizeH="0" baseline="0" noProof="0">
              <a:ln>
                <a:noFill/>
              </a:ln>
              <a:effectLst/>
              <a:uLnTx/>
              <a:uFillTx/>
              <a:latin typeface="Calibri" panose="020F0502020204030204"/>
              <a:ea typeface="+mn-ea"/>
              <a:cs typeface="Calibri"/>
            </a:endParaRPr>
          </a:p>
        </p:txBody>
      </p:sp>
    </p:spTree>
    <p:extLst>
      <p:ext uri="{BB962C8B-B14F-4D97-AF65-F5344CB8AC3E}">
        <p14:creationId xmlns:p14="http://schemas.microsoft.com/office/powerpoint/2010/main" val="2615784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6|12.4|12.7|2.8"/>
</p:tagLst>
</file>

<file path=ppt/tags/tag2.xml><?xml version="1.0" encoding="utf-8"?>
<p:tagLst xmlns:a="http://schemas.openxmlformats.org/drawingml/2006/main" xmlns:r="http://schemas.openxmlformats.org/officeDocument/2006/relationships" xmlns:p="http://schemas.openxmlformats.org/presentationml/2006/main">
  <p:tag name="TIMING" val="|9.4|4.7|9.3|6.7|3.5|5.7|2.8|5.6|10.4|2.4"/>
</p:tagLst>
</file>

<file path=ppt/tags/tag3.xml><?xml version="1.0" encoding="utf-8"?>
<p:tagLst xmlns:a="http://schemas.openxmlformats.org/drawingml/2006/main" xmlns:r="http://schemas.openxmlformats.org/officeDocument/2006/relationships" xmlns:p="http://schemas.openxmlformats.org/presentationml/2006/main">
  <p:tag name="TIMING" val="|4.7|3.6|1|3.9|3.2|4.1|8.3|13.5"/>
</p:tagLst>
</file>

<file path=ppt/theme/theme1.xml><?xml version="1.0" encoding="utf-8"?>
<a:theme xmlns:a="http://schemas.openxmlformats.org/drawingml/2006/main" name="4Diamond - March 201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1E39112-4AF7-4CA9-B1B1-CAD7355D95D6}" vid="{BA9CEE96-2F41-4C0F-9D2A-416486798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35982EA75FFF4885C844BF2874CB5C" ma:contentTypeVersion="8" ma:contentTypeDescription="Create a new document." ma:contentTypeScope="" ma:versionID="a4c843171938bc1a220105568416b7ad">
  <xsd:schema xmlns:xsd="http://www.w3.org/2001/XMLSchema" xmlns:xs="http://www.w3.org/2001/XMLSchema" xmlns:p="http://schemas.microsoft.com/office/2006/metadata/properties" xmlns:ns2="4d9a368c-7835-499c-89f9-f7bfa3b8ac5b" targetNamespace="http://schemas.microsoft.com/office/2006/metadata/properties" ma:root="true" ma:fieldsID="54cac969f5fee1f8d6778a7c42cf69a5" ns2:_="">
    <xsd:import namespace="4d9a368c-7835-499c-89f9-f7bfa3b8ac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a368c-7835-499c-89f9-f7bfa3b8ac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F39461-2A43-4E22-A3B3-91C9AB640418}">
  <ds:schemaRefs>
    <ds:schemaRef ds:uri="4d9a368c-7835-499c-89f9-f7bfa3b8ac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138C9A-1B34-4262-86FD-1BC2F3A8633D}">
  <ds:schemaRefs>
    <ds:schemaRef ds:uri="http://schemas.microsoft.com/sharepoint/v3/contenttype/forms"/>
  </ds:schemaRefs>
</ds:datastoreItem>
</file>

<file path=customXml/itemProps3.xml><?xml version="1.0" encoding="utf-8"?>
<ds:datastoreItem xmlns:ds="http://schemas.openxmlformats.org/officeDocument/2006/customXml" ds:itemID="{CE3FA27E-7C92-4054-9299-3792049FB51F}">
  <ds:schemaRefs>
    <ds:schemaRef ds:uri="4d9a368c-7835-499c-89f9-f7bfa3b8ac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Pitt-Seminar-08-29-19+GPM_test</Template>
  <TotalTime>0</TotalTime>
  <Words>4650</Words>
  <Application>Microsoft Office PowerPoint</Application>
  <PresentationFormat>Widescreen</PresentationFormat>
  <Paragraphs>481</Paragraphs>
  <Slides>35</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Arial,Sans-Serif</vt:lpstr>
      <vt:lpstr>Arial</vt:lpstr>
      <vt:lpstr>Calibri</vt:lpstr>
      <vt:lpstr>Calibri Light</vt:lpstr>
      <vt:lpstr>Georgia</vt:lpstr>
      <vt:lpstr>Times New Roman</vt:lpstr>
      <vt:lpstr>4Diamond - March 2019</vt:lpstr>
      <vt:lpstr>Additive Manufacturing for Femur Fracture Repairs</vt:lpstr>
      <vt:lpstr>Team Organization</vt:lpstr>
      <vt:lpstr>Team Organization</vt:lpstr>
      <vt:lpstr>Project – Problem Statement</vt:lpstr>
      <vt:lpstr>Common Repair Methods</vt:lpstr>
      <vt:lpstr>Project – Background</vt:lpstr>
      <vt:lpstr>Project – Background</vt:lpstr>
      <vt:lpstr>Project – Background</vt:lpstr>
      <vt:lpstr>Material Selection </vt:lpstr>
      <vt:lpstr>AM Process Selection - Options</vt:lpstr>
      <vt:lpstr>AM Process Selection – Down Selecting</vt:lpstr>
      <vt:lpstr>AM Process Selection</vt:lpstr>
      <vt:lpstr>Design - Dimensions</vt:lpstr>
      <vt:lpstr>Design Concepts – Hand Sketches</vt:lpstr>
      <vt:lpstr>Design Concepts – Hand Sketches</vt:lpstr>
      <vt:lpstr>Design Concepts – Making a Decision</vt:lpstr>
      <vt:lpstr>Design - Initial</vt:lpstr>
      <vt:lpstr>Design – Loading and Boundary Conditions</vt:lpstr>
      <vt:lpstr>Initial Finite Element Analysis</vt:lpstr>
      <vt:lpstr>Design for AM plans</vt:lpstr>
      <vt:lpstr>Design Concepts – Final Decision</vt:lpstr>
      <vt:lpstr>Design Concepts – Final Decision</vt:lpstr>
      <vt:lpstr>Design Concepts – Parameters</vt:lpstr>
      <vt:lpstr>Finite Element Analysis- Final Desicion</vt:lpstr>
      <vt:lpstr>Design Concepts – Parametric Design</vt:lpstr>
      <vt:lpstr>Design Concepts – Parametric Design</vt:lpstr>
      <vt:lpstr>AM Part File Preparation plans</vt:lpstr>
      <vt:lpstr>AM Build Preparation Plans</vt:lpstr>
      <vt:lpstr>AM Build Simulation</vt:lpstr>
      <vt:lpstr>AM Build Simulation Difficulties</vt:lpstr>
      <vt:lpstr>Post-AM Plans</vt:lpstr>
      <vt:lpstr>Future Work</vt:lpstr>
      <vt:lpstr>Appendix: </vt:lpstr>
      <vt:lpstr>Gantt Chart</vt:lpstr>
      <vt:lpstr>Risks – Mitigation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Non-Conventional AM</dc:title>
  <dc:creator>King, Philip F</dc:creator>
  <cp:lastModifiedBy>Karam, Joe</cp:lastModifiedBy>
  <cp:revision>5</cp:revision>
  <dcterms:created xsi:type="dcterms:W3CDTF">2022-04-11T14:14:39Z</dcterms:created>
  <dcterms:modified xsi:type="dcterms:W3CDTF">2022-08-16T18:13:25Z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0x0101004335982EA75FFF4885C844BF2874CB5C</vt:lpwstr>
  </property>
  <property fmtid="{D5CDD505-2E9C-101B-9397-08002B2CF9AE}" pid="3" name="TitusGUID">
    <vt:lpwstr>8c51f3ef-52a7-4843-8637-9c6a642611b7</vt:lpwstr>
  </property>
  <property fmtid="{D5CDD505-2E9C-101B-9397-08002B2CF9AE}" pid="4" name="MSIP_Label_4447dd6a-a4a1-440b-a6a3-9124ef1ee017_Enabled">
    <vt:lpwstr>true</vt:lpwstr>
  </property>
  <property fmtid="{D5CDD505-2E9C-101B-9397-08002B2CF9AE}" pid="5" name="MSIP_Label_4447dd6a-a4a1-440b-a6a3-9124ef1ee017_SetDate">
    <vt:lpwstr>2022-05-05T12:17:44Z</vt:lpwstr>
  </property>
  <property fmtid="{D5CDD505-2E9C-101B-9397-08002B2CF9AE}" pid="6" name="MSIP_Label_4447dd6a-a4a1-440b-a6a3-9124ef1ee017_Method">
    <vt:lpwstr>Privileged</vt:lpwstr>
  </property>
  <property fmtid="{D5CDD505-2E9C-101B-9397-08002B2CF9AE}" pid="7" name="MSIP_Label_4447dd6a-a4a1-440b-a6a3-9124ef1ee017_Name">
    <vt:lpwstr>NO TECH DATA</vt:lpwstr>
  </property>
  <property fmtid="{D5CDD505-2E9C-101B-9397-08002B2CF9AE}" pid="8" name="MSIP_Label_4447dd6a-a4a1-440b-a6a3-9124ef1ee017_SiteId">
    <vt:lpwstr>7a18110d-ef9b-4274-acef-e62ab0fe28ed</vt:lpwstr>
  </property>
  <property fmtid="{D5CDD505-2E9C-101B-9397-08002B2CF9AE}" pid="9" name="MSIP_Label_4447dd6a-a4a1-440b-a6a3-9124ef1ee017_ActionId">
    <vt:lpwstr>45da4cd6-6672-4e56-8b63-6b02bf91d380</vt:lpwstr>
  </property>
  <property fmtid="{D5CDD505-2E9C-101B-9397-08002B2CF9AE}" pid="10" name="MSIP_Label_4447dd6a-a4a1-440b-a6a3-9124ef1ee017_ContentBits">
    <vt:lpwstr>0</vt:lpwstr>
  </property>
</Properties>
</file>